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</p:sldMasterIdLst>
  <p:notesMasterIdLst>
    <p:notesMasterId r:id="rId7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66" r:id="rId12"/>
    <p:sldId id="267" r:id="rId13"/>
    <p:sldId id="268" r:id="rId14"/>
    <p:sldId id="269" r:id="rId15"/>
    <p:sldId id="271" r:id="rId16"/>
    <p:sldId id="273" r:id="rId17"/>
    <p:sldId id="272" r:id="rId18"/>
    <p:sldId id="275" r:id="rId19"/>
    <p:sldId id="274" r:id="rId20"/>
    <p:sldId id="276" r:id="rId21"/>
    <p:sldId id="277" r:id="rId22"/>
    <p:sldId id="278" r:id="rId23"/>
    <p:sldId id="279" r:id="rId24"/>
    <p:sldId id="282" r:id="rId25"/>
    <p:sldId id="283" r:id="rId26"/>
    <p:sldId id="284" r:id="rId27"/>
    <p:sldId id="285" r:id="rId28"/>
    <p:sldId id="290" r:id="rId29"/>
    <p:sldId id="291" r:id="rId30"/>
    <p:sldId id="286" r:id="rId31"/>
    <p:sldId id="287" r:id="rId32"/>
    <p:sldId id="288" r:id="rId33"/>
    <p:sldId id="292" r:id="rId34"/>
    <p:sldId id="289" r:id="rId35"/>
    <p:sldId id="295" r:id="rId36"/>
    <p:sldId id="296" r:id="rId37"/>
    <p:sldId id="294" r:id="rId38"/>
    <p:sldId id="297" r:id="rId39"/>
    <p:sldId id="298" r:id="rId40"/>
    <p:sldId id="300" r:id="rId41"/>
    <p:sldId id="299" r:id="rId42"/>
    <p:sldId id="302" r:id="rId43"/>
    <p:sldId id="301" r:id="rId44"/>
    <p:sldId id="303" r:id="rId45"/>
    <p:sldId id="304" r:id="rId46"/>
    <p:sldId id="305" r:id="rId47"/>
    <p:sldId id="313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4" r:id="rId56"/>
    <p:sldId id="331" r:id="rId57"/>
    <p:sldId id="315" r:id="rId58"/>
    <p:sldId id="316" r:id="rId59"/>
    <p:sldId id="318" r:id="rId60"/>
    <p:sldId id="317" r:id="rId61"/>
    <p:sldId id="332" r:id="rId62"/>
    <p:sldId id="319" r:id="rId63"/>
    <p:sldId id="320" r:id="rId64"/>
    <p:sldId id="324" r:id="rId65"/>
    <p:sldId id="321" r:id="rId66"/>
    <p:sldId id="322" r:id="rId67"/>
    <p:sldId id="323" r:id="rId68"/>
    <p:sldId id="333" r:id="rId69"/>
    <p:sldId id="326" r:id="rId70"/>
    <p:sldId id="325" r:id="rId71"/>
    <p:sldId id="334" r:id="rId72"/>
    <p:sldId id="327" r:id="rId73"/>
    <p:sldId id="328" r:id="rId74"/>
    <p:sldId id="329" r:id="rId75"/>
    <p:sldId id="330" r:id="rId7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30"/>
    <p:restoredTop sz="94674"/>
  </p:normalViewPr>
  <p:slideViewPr>
    <p:cSldViewPr snapToGrid="0" snapToObjects="1">
      <p:cViewPr varScale="1">
        <p:scale>
          <a:sx n="95" d="100"/>
          <a:sy n="95" d="100"/>
        </p:scale>
        <p:origin x="192" y="9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theme" Target="theme/theme1.xml"/><Relationship Id="rId81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notesMaster" Target="notesMasters/notesMaster1.xml"/><Relationship Id="rId78" Type="http://schemas.openxmlformats.org/officeDocument/2006/relationships/presProps" Target="presProps.xml"/><Relationship Id="rId79" Type="http://schemas.openxmlformats.org/officeDocument/2006/relationships/viewProps" Target="viewProp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8B573D6-414D-704E-B95D-A9F9C66862D2}" type="datetimeFigureOut">
              <a:rPr lang="en-US" smtClean="0"/>
              <a:pPr/>
              <a:t>8/1/17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242316D-2BBC-5B49-9D51-4FB806D3EF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36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7012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901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15437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55623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64617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53018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621431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04794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48613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68940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9777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66014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39585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55471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74060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907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28971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55385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86304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Shape 2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69516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0140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2336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72962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5374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38306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504022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637627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704939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Shape 3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072704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31895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Shape 3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759812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Shape 3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098187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5" name="Shape 3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0707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726350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5" name="Shape 3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026603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261352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057511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619971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407519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286218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9" name="Shape 3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174728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869314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Shape 3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543252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208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415474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3" name="Shape 3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849520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5417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2440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1994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3310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7440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8/1/17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11364722" y="6260831"/>
            <a:ext cx="7315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50095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8/1/17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253F-D040-7F43-A2E3-F9DB0BEDA473}" type="datetimeFigureOut">
              <a:rPr lang="en-US" smtClean="0"/>
              <a:pPr/>
              <a:t>8/1/17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BFB2253F-D040-7F43-A2E3-F9DB0BEDA473}" type="datetimeFigureOut">
              <a:rPr lang="en-US" smtClean="0"/>
              <a:pPr/>
              <a:t>8/1/17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FB2253F-D040-7F43-A2E3-F9DB0BEDA473}" type="datetimeFigureOut">
              <a:rPr lang="en-US" smtClean="0"/>
              <a:pPr/>
              <a:t>8/1/17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1E02939-84B3-2941-8620-1077122EB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khanacademy.com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khanacademy.com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khanacademy.org/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jp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eebly.com/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www.weebly.com/" TargetMode="Externa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://www.khanacademy.org/" TargetMode="Externa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3.xml"/><Relationship Id="rId3" Type="http://schemas.openxmlformats.org/officeDocument/2006/relationships/hyperlink" Target="http://www.khanacademy.com/" TargetMode="Externa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0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8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9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0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ctrTitle"/>
          </p:nvPr>
        </p:nvSpPr>
        <p:spPr>
          <a:xfrm>
            <a:off x="520700" y="2425701"/>
            <a:ext cx="10962800" cy="1244799"/>
          </a:xfrm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/>
              <a:t>Programming in Java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subTitle" idx="1"/>
          </p:nvPr>
        </p:nvSpPr>
        <p:spPr>
          <a:xfrm>
            <a:off x="520700" y="3718821"/>
            <a:ext cx="10962800" cy="14864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dirty="0"/>
              <a:t>J. </a:t>
            </a:r>
            <a:r>
              <a:rPr lang="en" dirty="0" err="1"/>
              <a:t>Verlin</a:t>
            </a:r>
            <a:endParaRPr lang="en" dirty="0"/>
          </a:p>
          <a:p>
            <a:pPr>
              <a:spcBef>
                <a:spcPts val="0"/>
              </a:spcBef>
            </a:pPr>
            <a:r>
              <a:rPr lang="en-US" dirty="0" smtClean="0"/>
              <a:t>Computer Science</a:t>
            </a:r>
            <a:endParaRPr lang="en" dirty="0"/>
          </a:p>
          <a:p>
            <a:pPr>
              <a:spcBef>
                <a:spcPts val="0"/>
              </a:spcBef>
            </a:pPr>
            <a:r>
              <a:rPr lang="en-US" dirty="0" smtClean="0"/>
              <a:t>November 2016</a:t>
            </a:r>
            <a:r>
              <a:rPr lang="en" dirty="0" smtClean="0"/>
              <a:t>-</a:t>
            </a:r>
            <a:r>
              <a:rPr lang="en-US" dirty="0" smtClean="0"/>
              <a:t>March</a:t>
            </a:r>
            <a:r>
              <a:rPr lang="en" dirty="0" smtClean="0"/>
              <a:t> </a:t>
            </a:r>
            <a:r>
              <a:rPr lang="en" dirty="0" smtClean="0"/>
              <a:t>201</a:t>
            </a:r>
            <a:r>
              <a:rPr lang="en-US" smtClean="0"/>
              <a:t>7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55292715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smtClean="0"/>
              <a:t>December 6-7</a:t>
            </a:r>
            <a:r>
              <a:rPr lang="en" dirty="0" smtClean="0"/>
              <a:t>, </a:t>
            </a:r>
            <a:r>
              <a:rPr lang="en" dirty="0"/>
              <a:t>2016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en-US" dirty="0" smtClean="0"/>
              <a:t>Load your “Wild Animal” projects </a:t>
            </a:r>
            <a:r>
              <a:rPr lang="en-US" smtClean="0"/>
              <a:t>for inspection.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88884802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r>
              <a:rPr lang="en-US" dirty="0" smtClean="0"/>
              <a:t>December 5-7</a:t>
            </a:r>
            <a:r>
              <a:rPr lang="en" dirty="0" smtClean="0"/>
              <a:t>, 2016</a:t>
            </a:r>
            <a:r>
              <a:rPr lang="en-US" dirty="0" smtClean="0"/>
              <a:t>: Wild Animals</a:t>
            </a:r>
            <a:endParaRPr lang="en" dirty="0"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29200" y="2046702"/>
            <a:ext cx="10962800" cy="4299233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en-US" dirty="0" smtClean="0"/>
              <a:t>Objective: the students will be able to create a drawing of a wild animal in JavaScript consisting of at least 30 drawing objects (about 50 lines of code) using instances of the following functions: ellipse, rectangle, triangle and line.  </a:t>
            </a:r>
            <a:r>
              <a:rPr lang="en-US" dirty="0"/>
              <a:t>F</a:t>
            </a:r>
            <a:r>
              <a:rPr lang="en-US" dirty="0" smtClean="0"/>
              <a:t>ill and stroke patterns may also be used.</a:t>
            </a:r>
          </a:p>
          <a:p>
            <a:pPr>
              <a:buNone/>
            </a:pPr>
            <a:r>
              <a:rPr lang="en-US" dirty="0" smtClean="0"/>
              <a:t>Direct Instruction: functions (ellipses, rectangles, triangles, lines and fills)</a:t>
            </a:r>
          </a:p>
          <a:p>
            <a:pPr>
              <a:buNone/>
            </a:pPr>
            <a:r>
              <a:rPr lang="en-US" dirty="0" smtClean="0"/>
              <a:t>Independent Practice: construction of wild animals (30 project points)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10078857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December </a:t>
            </a:r>
            <a:r>
              <a:rPr lang="en-US" dirty="0"/>
              <a:t>8</a:t>
            </a:r>
            <a:r>
              <a:rPr lang="en" dirty="0" smtClean="0"/>
              <a:t>, </a:t>
            </a:r>
            <a:r>
              <a:rPr lang="en" dirty="0"/>
              <a:t>2016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en-US" dirty="0" smtClean="0"/>
              <a:t>In your notebooks, write the definition of the word “variable” (5 classwork points).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35687345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December 9</a:t>
            </a:r>
            <a:r>
              <a:rPr lang="en" dirty="0" smtClean="0"/>
              <a:t>, </a:t>
            </a:r>
            <a:r>
              <a:rPr lang="en" dirty="0"/>
              <a:t>2016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en-US" dirty="0" smtClean="0"/>
              <a:t>In your notebooks, write at least 2 sentences explaining the importance of variables in animation (10 classwork points).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3073024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r>
              <a:rPr lang="en-US" dirty="0" smtClean="0"/>
              <a:t>December 8</a:t>
            </a:r>
            <a:r>
              <a:rPr lang="en-US" dirty="0"/>
              <a:t> </a:t>
            </a:r>
            <a:r>
              <a:rPr lang="en-US" dirty="0" smtClean="0"/>
              <a:t>&amp; 9</a:t>
            </a:r>
            <a:r>
              <a:rPr lang="en" dirty="0" smtClean="0"/>
              <a:t>, 2016</a:t>
            </a:r>
            <a:r>
              <a:rPr lang="en-US" smtClean="0"/>
              <a:t>: Variables</a:t>
            </a:r>
            <a:endParaRPr lang="en" dirty="0"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en-US" dirty="0" smtClean="0"/>
              <a:t>Objective: the students will be able to render an animation sequence showing a yellow ellipse increasing in width and height using JavaScript.</a:t>
            </a:r>
          </a:p>
          <a:p>
            <a:pPr>
              <a:buNone/>
            </a:pPr>
            <a:r>
              <a:rPr lang="en-US" dirty="0" smtClean="0"/>
              <a:t>Direct Instruction: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Dec. 8: variables (definition, declaration and assignment)</a:t>
            </a:r>
          </a:p>
          <a:p>
            <a:pPr>
              <a:buNone/>
            </a:pPr>
            <a:r>
              <a:rPr lang="en-US" dirty="0" smtClean="0"/>
              <a:t>	Dec. 9: variables (animation demonstrations)</a:t>
            </a:r>
          </a:p>
          <a:p>
            <a:pPr>
              <a:buNone/>
            </a:pPr>
            <a:r>
              <a:rPr lang="en-US" dirty="0" smtClean="0"/>
              <a:t>Independent Practice: bucktooth bunnies (</a:t>
            </a:r>
            <a:r>
              <a:rPr lang="en-US" smtClean="0"/>
              <a:t>60 classwork points)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8791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December 12, 2016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Log on to </a:t>
            </a:r>
            <a:r>
              <a:rPr lang="en-US" dirty="0" smtClean="0">
                <a:hlinkClick r:id="rId2"/>
              </a:rPr>
              <a:t>http://www.khanacademy.com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Complete the “Funky Frog” challenge within the “Variables” section of the “Intro. </a:t>
            </a:r>
            <a:r>
              <a:rPr lang="en-US" dirty="0"/>
              <a:t>t</a:t>
            </a:r>
            <a:r>
              <a:rPr lang="en-US" dirty="0" smtClean="0"/>
              <a:t>o JS: Drawing and Animation” module (20 </a:t>
            </a:r>
            <a:r>
              <a:rPr lang="en-US" u="sng" dirty="0" smtClean="0"/>
              <a:t>quiz</a:t>
            </a:r>
            <a:r>
              <a:rPr lang="en-US" dirty="0" smtClean="0"/>
              <a:t> points).  Note that there are 2 steps to this task.  Both must be completed to receive full credit.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67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December 13, 2016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Log on to </a:t>
            </a:r>
            <a:r>
              <a:rPr lang="en-US" dirty="0" smtClean="0">
                <a:hlinkClick r:id="rId2"/>
              </a:rPr>
              <a:t>http://www.khanacademy.com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Finish the “Parting Clouds” challenge from yesterday (30 </a:t>
            </a:r>
            <a:r>
              <a:rPr lang="en-US" dirty="0" err="1" smtClean="0"/>
              <a:t>classwork</a:t>
            </a:r>
            <a:r>
              <a:rPr lang="en-US" dirty="0" smtClean="0"/>
              <a:t> points).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67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December 12, 2016: Basic Animation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Objective: the students will be able to render an animation sequence showing a yellow ellipse increasing in width and height using JavaScript.</a:t>
            </a:r>
          </a:p>
          <a:p>
            <a:pPr lvl="1"/>
            <a:r>
              <a:rPr lang="en-US" dirty="0" smtClean="0"/>
              <a:t>Direct Instruction</a:t>
            </a:r>
          </a:p>
          <a:p>
            <a:pPr lvl="2"/>
            <a:r>
              <a:rPr lang="en-US" dirty="0" smtClean="0"/>
              <a:t>Animation</a:t>
            </a:r>
          </a:p>
          <a:p>
            <a:pPr lvl="2"/>
            <a:r>
              <a:rPr lang="en-US" dirty="0" smtClean="0"/>
              <a:t>Function</a:t>
            </a:r>
          </a:p>
          <a:p>
            <a:pPr lvl="1"/>
            <a:r>
              <a:rPr lang="en-US" dirty="0" smtClean="0"/>
              <a:t>Independent Practice: “Parting Clouds” Challenge (30 </a:t>
            </a:r>
            <a:r>
              <a:rPr lang="en-US" dirty="0" err="1" smtClean="0"/>
              <a:t>classwork</a:t>
            </a:r>
            <a:r>
              <a:rPr lang="en-US" dirty="0" smtClean="0"/>
              <a:t> points).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7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December 14, 2016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Log on to your Khan Academy accounts.</a:t>
            </a:r>
          </a:p>
          <a:p>
            <a:r>
              <a:rPr lang="en-US" dirty="0" smtClean="0"/>
              <a:t>Click on the “Shooting Star” project within the “Animation Basics” section of the “Intro. to JS: Drawing and Animation” module.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December 13, 2016: Basic Animation </a:t>
            </a:r>
            <a:r>
              <a:rPr lang="en-US" dirty="0" err="1" smtClean="0"/>
              <a:t>Mods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Objective: the students will be able to render an animation sequence showing </a:t>
            </a:r>
            <a:r>
              <a:rPr lang="en-US" dirty="0" smtClean="0"/>
              <a:t>either a moving “Funky Frog” or more than 2 clouds parting from an expanding yellow sun.</a:t>
            </a:r>
          </a:p>
          <a:p>
            <a:r>
              <a:rPr lang="en-US" dirty="0" smtClean="0"/>
              <a:t>Direct Instruction: Moving Entire Drawings</a:t>
            </a:r>
          </a:p>
          <a:p>
            <a:r>
              <a:rPr lang="en-US" dirty="0" smtClean="0"/>
              <a:t>Independent Practice (</a:t>
            </a:r>
            <a:r>
              <a:rPr lang="en-US" smtClean="0"/>
              <a:t>do </a:t>
            </a:r>
            <a:r>
              <a:rPr lang="en-US" u="sng" smtClean="0"/>
              <a:t>1</a:t>
            </a:r>
            <a:r>
              <a:rPr lang="en-US" smtClean="0"/>
              <a:t> </a:t>
            </a:r>
            <a:r>
              <a:rPr lang="en-US" dirty="0" smtClean="0"/>
              <a:t>of the following, BONUS for 2):</a:t>
            </a:r>
          </a:p>
          <a:p>
            <a:pPr lvl="1"/>
            <a:r>
              <a:rPr lang="en-US" dirty="0" smtClean="0"/>
              <a:t>“Funky Frog” mod.: make the entire drawing move left then right</a:t>
            </a:r>
          </a:p>
          <a:p>
            <a:pPr lvl="1"/>
            <a:r>
              <a:rPr lang="en-US" dirty="0" smtClean="0"/>
              <a:t>“Parting Clouds” mod.: modify the program so that </a:t>
            </a:r>
            <a:r>
              <a:rPr lang="en-US" u="sng" dirty="0" smtClean="0"/>
              <a:t>2</a:t>
            </a:r>
            <a:r>
              <a:rPr lang="en-US" dirty="0" smtClean="0"/>
              <a:t> clouds move from both directions instead of one.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0497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November 28</a:t>
            </a:r>
            <a:r>
              <a:rPr lang="en" dirty="0" smtClean="0"/>
              <a:t>, </a:t>
            </a:r>
            <a:r>
              <a:rPr lang="en" dirty="0"/>
              <a:t>2016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en" dirty="0"/>
              <a:t>Do Now: log in to your Khan </a:t>
            </a:r>
            <a:r>
              <a:rPr lang="en"/>
              <a:t>Academy </a:t>
            </a:r>
            <a:r>
              <a:rPr lang="en" smtClean="0"/>
              <a:t>accounts and take out your notebooks.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52954161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December 14-20: Shooting Star Project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Objective: the students will be able to use the draw function in order to create a cityscape animation sequence.</a:t>
            </a:r>
          </a:p>
          <a:p>
            <a:r>
              <a:rPr lang="en-US" dirty="0" smtClean="0"/>
              <a:t>Direct Instruction: showcase projects</a:t>
            </a:r>
          </a:p>
          <a:p>
            <a:r>
              <a:rPr lang="en-US" dirty="0" smtClean="0"/>
              <a:t>Independent Practice (50 project points, due Dec. 20)</a:t>
            </a:r>
          </a:p>
          <a:p>
            <a:pPr lvl="1"/>
            <a:r>
              <a:rPr lang="en-US" dirty="0" smtClean="0"/>
              <a:t>Background: night scene using 20+ points/ellipses for “stars”</a:t>
            </a:r>
          </a:p>
          <a:p>
            <a:pPr lvl="1"/>
            <a:r>
              <a:rPr lang="en-US" dirty="0" smtClean="0"/>
              <a:t>Buildings: 5+</a:t>
            </a:r>
          </a:p>
          <a:p>
            <a:pPr lvl="2"/>
            <a:r>
              <a:rPr lang="en-US" dirty="0" smtClean="0"/>
              <a:t>3+ styles</a:t>
            </a:r>
          </a:p>
          <a:p>
            <a:pPr lvl="2"/>
            <a:r>
              <a:rPr lang="en-US" dirty="0" smtClean="0"/>
              <a:t>3+ decorations on top (see showcase projects)</a:t>
            </a:r>
          </a:p>
          <a:p>
            <a:pPr lvl="1"/>
            <a:r>
              <a:rPr lang="en-US" dirty="0" smtClean="0"/>
              <a:t>10+ windows on each building showing 2 different intensities</a:t>
            </a:r>
          </a:p>
          <a:p>
            <a:pPr lvl="1"/>
            <a:r>
              <a:rPr lang="en-US" dirty="0" smtClean="0"/>
              <a:t>1+ animation sequence (bonus points for more)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December 21, 2016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Copy the following terms in your notebooks: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4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December 21-22, 2016: Mouse Interactivity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Objective: the students will be able to draw a series of at least 10 overlapping ellipses where the width and intensities of red and green vary relative to the “x” and “y” </a:t>
            </a:r>
            <a:r>
              <a:rPr lang="en-US" dirty="0" err="1" smtClean="0"/>
              <a:t>coordiantes</a:t>
            </a:r>
            <a:r>
              <a:rPr lang="en-US" dirty="0" smtClean="0"/>
              <a:t> of the mouse cursor.</a:t>
            </a:r>
          </a:p>
          <a:p>
            <a:r>
              <a:rPr lang="en-US" dirty="0" smtClean="0"/>
              <a:t>Direct Instruction: user interaction with </a:t>
            </a:r>
            <a:r>
              <a:rPr lang="en-US" dirty="0" err="1" smtClean="0"/>
              <a:t>mouseX</a:t>
            </a:r>
            <a:r>
              <a:rPr lang="en-US" dirty="0" smtClean="0"/>
              <a:t> and </a:t>
            </a:r>
            <a:r>
              <a:rPr lang="en-US" dirty="0" err="1" smtClean="0"/>
              <a:t>mouseY</a:t>
            </a:r>
            <a:endParaRPr lang="en-US" dirty="0" smtClean="0"/>
          </a:p>
          <a:p>
            <a:r>
              <a:rPr lang="en-US" dirty="0" smtClean="0"/>
              <a:t>Independent Practice: “Interactive Programs” challenge.</a:t>
            </a:r>
          </a:p>
        </p:txBody>
      </p:sp>
    </p:spTree>
    <p:extLst>
      <p:ext uri="{BB962C8B-B14F-4D97-AF65-F5344CB8AC3E}">
        <p14:creationId xmlns:p14="http://schemas.microsoft.com/office/powerpoint/2010/main" val="176348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January 4, 2017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Copy the following terms to your notebooks: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14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January 5, 2017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Quiz (20 quiz points): the animation in the ensuing slide does not work.  Two lines of code have been left out – one at the beginning of the animation sequence and another at the end of the program.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38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January 6, 2017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Log into your Khan Academy accounts and load yesterday’s project.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4-6, 2016: Text Processing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Objective: the students will be able to process text in order to create a product advertisement with at least 2 instances of animation.</a:t>
            </a:r>
          </a:p>
          <a:p>
            <a:r>
              <a:rPr lang="en-US" dirty="0" smtClean="0"/>
              <a:t>Direct </a:t>
            </a:r>
            <a:r>
              <a:rPr lang="en-US" dirty="0"/>
              <a:t>Instruction: https://</a:t>
            </a:r>
            <a:r>
              <a:rPr lang="en-US" dirty="0" err="1"/>
              <a:t>www.khanacademy.org</a:t>
            </a:r>
            <a:r>
              <a:rPr lang="en-US" dirty="0"/>
              <a:t>/computer-programming/simplified-pet-rock/6327396379197440</a:t>
            </a:r>
            <a:endParaRPr lang="en-US" dirty="0" smtClean="0"/>
          </a:p>
          <a:p>
            <a:pPr lvl="1"/>
            <a:r>
              <a:rPr lang="en-US" dirty="0"/>
              <a:t>r</a:t>
            </a:r>
            <a:r>
              <a:rPr lang="en-US" dirty="0" smtClean="0"/>
              <a:t>andom(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ill(r, g, b);</a:t>
            </a:r>
          </a:p>
          <a:p>
            <a:pPr lvl="1"/>
            <a:r>
              <a:rPr lang="en-US" dirty="0" err="1" smtClean="0"/>
              <a:t>textSize</a:t>
            </a:r>
            <a:r>
              <a:rPr lang="en-US" dirty="0" smtClean="0"/>
              <a:t>(x);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ext({“message”}, x, y,);</a:t>
            </a:r>
          </a:p>
          <a:p>
            <a:pPr lvl="1"/>
            <a:r>
              <a:rPr lang="en-US" dirty="0" err="1" smtClean="0"/>
              <a:t>mouseX</a:t>
            </a:r>
            <a:endParaRPr lang="en-US" dirty="0" smtClean="0"/>
          </a:p>
          <a:p>
            <a:pPr lvl="1"/>
            <a:r>
              <a:rPr lang="en-US" dirty="0" err="1" smtClean="0"/>
              <a:t>mouseY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45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4-6, 2017: Text Processing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Guided Practice: “My Favorite Foods” challenge</a:t>
            </a:r>
          </a:p>
          <a:p>
            <a:r>
              <a:rPr lang="en-US" dirty="0" smtClean="0"/>
              <a:t>Cooperative Practice: redo “Mouse Tracker” challenge (10 classwork points)</a:t>
            </a:r>
          </a:p>
          <a:p>
            <a:r>
              <a:rPr lang="en-US" dirty="0" smtClean="0"/>
              <a:t>Independent Practice: create an ad design for a product with a title, subtitle and at least 1 graphic object from the image library which moves with the mouse (25 project points).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2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January 9-18, 2017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Log into </a:t>
            </a:r>
            <a:r>
              <a:rPr lang="en-US" dirty="0" err="1" smtClean="0"/>
              <a:t>StudentNet</a:t>
            </a:r>
            <a:r>
              <a:rPr lang="en-US" dirty="0" smtClean="0"/>
              <a:t> and list all of the assignments of type “Classwork” and “Projects” which you have not yet completed (10 classwork points).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5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9-18, 2017: Make-up Work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Because of Keystone testing this week and much of next week, I will not be teaching any new content.  We will use the time for making up missing work.</a:t>
            </a:r>
          </a:p>
          <a:p>
            <a:pPr lvl="1"/>
            <a:r>
              <a:rPr lang="en-US" dirty="0" smtClean="0"/>
              <a:t>Confer with me about requirements for each assignment.</a:t>
            </a:r>
          </a:p>
          <a:p>
            <a:pPr lvl="1"/>
            <a:r>
              <a:rPr lang="en-US" dirty="0" smtClean="0"/>
              <a:t>You will receive up to 75% credit for all completed assignments.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31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November 29</a:t>
            </a:r>
            <a:r>
              <a:rPr lang="en" dirty="0" smtClean="0"/>
              <a:t>, </a:t>
            </a:r>
            <a:r>
              <a:rPr lang="en" dirty="0"/>
              <a:t>2016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en-US" dirty="0" smtClean="0"/>
              <a:t>On the slips provided, write your name and today’s date in the </a:t>
            </a:r>
            <a:r>
              <a:rPr lang="en-US" u="sng" dirty="0" smtClean="0"/>
              <a:t>upper left</a:t>
            </a:r>
            <a:r>
              <a:rPr lang="en-US" dirty="0" smtClean="0"/>
              <a:t> corner.  Using only </a:t>
            </a:r>
            <a:r>
              <a:rPr lang="en-US" u="sng" dirty="0" smtClean="0"/>
              <a:t>1</a:t>
            </a:r>
            <a:r>
              <a:rPr lang="en-US" dirty="0" smtClean="0"/>
              <a:t> word, write the answers to the following questions (15 </a:t>
            </a:r>
            <a:r>
              <a:rPr lang="en-US" u="sng" dirty="0" smtClean="0"/>
              <a:t>quiz</a:t>
            </a:r>
            <a:r>
              <a:rPr lang="en-US" dirty="0" smtClean="0"/>
              <a:t> pts.):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Values inside parentheses are called _______________.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Another word for commands is _______________.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Values and parentheses taken together are called _______________.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82436569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January 19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29200" y="1965378"/>
            <a:ext cx="4718400" cy="40664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sz="2400" dirty="0"/>
              <a:t>Look at the image on the right.  </a:t>
            </a:r>
          </a:p>
          <a:p>
            <a:pPr marL="609585" indent="-304792">
              <a:buAutoNum type="arabicPeriod"/>
            </a:pPr>
            <a:r>
              <a:rPr lang="en" sz="2400" dirty="0"/>
              <a:t>Write how many different </a:t>
            </a:r>
            <a:r>
              <a:rPr lang="en" sz="2400" u="sng" dirty="0"/>
              <a:t>types</a:t>
            </a:r>
            <a:r>
              <a:rPr lang="en" sz="2400" dirty="0"/>
              <a:t> of shapes you see.  </a:t>
            </a:r>
          </a:p>
          <a:p>
            <a:pPr marL="609585" indent="-304792">
              <a:buAutoNum type="arabicPeriod"/>
            </a:pPr>
            <a:r>
              <a:rPr lang="en" sz="2400" dirty="0"/>
              <a:t>Write how many of </a:t>
            </a:r>
            <a:r>
              <a:rPr lang="en" sz="2400" u="sng" dirty="0"/>
              <a:t>each</a:t>
            </a:r>
            <a:r>
              <a:rPr lang="en" sz="2400" dirty="0"/>
              <a:t> type there is.</a:t>
            </a:r>
          </a:p>
          <a:p>
            <a:pPr marL="609585" indent="-304792">
              <a:buAutoNum type="arabicPeriod"/>
            </a:pPr>
            <a:r>
              <a:rPr lang="en" sz="2400" dirty="0"/>
              <a:t>Estimate how many lines of code you think is required to render the picture.</a:t>
            </a:r>
          </a:p>
        </p:txBody>
      </p:sp>
      <p:pic>
        <p:nvPicPr>
          <p:cNvPr id="138" name="Shape 1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72033" y="2002067"/>
            <a:ext cx="5203667" cy="42279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266275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smtClean="0"/>
              <a:t>January 19 &amp; 20</a:t>
            </a:r>
            <a:r>
              <a:rPr lang="en" smtClean="0"/>
              <a:t>, </a:t>
            </a:r>
            <a:r>
              <a:rPr lang="en" dirty="0" smtClean="0"/>
              <a:t>201</a:t>
            </a:r>
            <a:r>
              <a:rPr lang="en-US" dirty="0" smtClean="0"/>
              <a:t>7</a:t>
            </a:r>
            <a:r>
              <a:rPr lang="en" dirty="0" smtClean="0"/>
              <a:t>: </a:t>
            </a:r>
            <a:r>
              <a:rPr lang="en" dirty="0"/>
              <a:t>Functions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7000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r>
              <a:rPr lang="en" dirty="0"/>
              <a:t>Objective: the students will be able to write functions in order to make their code reusable</a:t>
            </a:r>
            <a:r>
              <a:rPr lang="en" dirty="0" smtClean="0"/>
              <a:t>.</a:t>
            </a:r>
            <a:endParaRPr lang="en-US" dirty="0" smtClean="0"/>
          </a:p>
          <a:p>
            <a:r>
              <a:rPr lang="en-US" dirty="0" smtClean="0"/>
              <a:t>Direct Instruction: functions and code reuse</a:t>
            </a:r>
          </a:p>
          <a:p>
            <a:r>
              <a:rPr lang="en-US" dirty="0" smtClean="0"/>
              <a:t>Independent Practice: “Moles in Holes” challenge (30 classwork points)</a:t>
            </a:r>
          </a:p>
          <a:p>
            <a:pPr lvl="1"/>
            <a:r>
              <a:rPr lang="en-US" dirty="0" smtClean="0"/>
              <a:t>Do the actual challenge.</a:t>
            </a:r>
          </a:p>
          <a:p>
            <a:pPr lvl="1"/>
            <a:r>
              <a:rPr lang="en-US" dirty="0" smtClean="0"/>
              <a:t>Transform the 4 ellipse commands at the bottom into a single function like </a:t>
            </a:r>
            <a:r>
              <a:rPr lang="en-US" dirty="0" err="1" smtClean="0"/>
              <a:t>drawMole</a:t>
            </a:r>
            <a:r>
              <a:rPr lang="en-US" dirty="0" smtClean="0"/>
              <a:t> and call it 4 times.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16155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January 20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29200" y="1926468"/>
            <a:ext cx="2485600" cy="419223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-US" sz="2133" dirty="0" smtClean="0"/>
              <a:t>	</a:t>
            </a:r>
            <a:r>
              <a:rPr lang="en" sz="2133" dirty="0" smtClean="0"/>
              <a:t>Look </a:t>
            </a:r>
            <a:r>
              <a:rPr lang="en" sz="2133" dirty="0"/>
              <a:t>at </a:t>
            </a:r>
            <a:r>
              <a:rPr lang="en" sz="2133" dirty="0" smtClean="0"/>
              <a:t>the</a:t>
            </a:r>
            <a:r>
              <a:rPr lang="en-US" sz="2133" dirty="0" smtClean="0"/>
              <a:t> </a:t>
            </a:r>
            <a:r>
              <a:rPr lang="en" sz="2133" dirty="0" smtClean="0"/>
              <a:t>following </a:t>
            </a:r>
            <a:r>
              <a:rPr lang="en" sz="2133" dirty="0"/>
              <a:t>code at the right.  Find the 2 </a:t>
            </a:r>
            <a:r>
              <a:rPr lang="en" sz="2133" u="sng" dirty="0"/>
              <a:t>syntax</a:t>
            </a:r>
            <a:r>
              <a:rPr lang="en" sz="2133" dirty="0"/>
              <a:t> errors which cause it not to run.  What would be the output after fixing the </a:t>
            </a:r>
            <a:r>
              <a:rPr lang="en" sz="2133" dirty="0" smtClean="0"/>
              <a:t>errors</a:t>
            </a:r>
            <a:r>
              <a:rPr lang="en-US" sz="2133" dirty="0" smtClean="0"/>
              <a:t> (</a:t>
            </a:r>
            <a:r>
              <a:rPr lang="en-US" sz="2133" dirty="0"/>
              <a:t>5</a:t>
            </a:r>
            <a:r>
              <a:rPr lang="en-US" sz="2133" dirty="0" smtClean="0"/>
              <a:t> quiz points)</a:t>
            </a:r>
            <a:r>
              <a:rPr lang="en" sz="2133" dirty="0" smtClean="0"/>
              <a:t>?</a:t>
            </a:r>
            <a:endParaRPr lang="en" sz="2133" dirty="0"/>
          </a:p>
        </p:txBody>
      </p:sp>
      <p:sp>
        <p:nvSpPr>
          <p:cNvPr id="151" name="Shape 151"/>
          <p:cNvSpPr txBox="1"/>
          <p:nvPr/>
        </p:nvSpPr>
        <p:spPr>
          <a:xfrm>
            <a:off x="3681167" y="1862919"/>
            <a:ext cx="7555200" cy="41256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r>
              <a:rPr lang="en" sz="2000" dirty="0" err="1">
                <a:latin typeface="Roboto"/>
                <a:ea typeface="Roboto"/>
                <a:cs typeface="Roboto"/>
                <a:sym typeface="Roboto"/>
              </a:rPr>
              <a:t>var</a:t>
            </a:r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2000" dirty="0" err="1">
                <a:latin typeface="Roboto"/>
                <a:ea typeface="Roboto"/>
                <a:cs typeface="Roboto"/>
                <a:sym typeface="Roboto"/>
              </a:rPr>
              <a:t>drawMole</a:t>
            </a:r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 = function(</a:t>
            </a:r>
            <a:r>
              <a:rPr lang="en" sz="2000" dirty="0" err="1">
                <a:latin typeface="Roboto"/>
                <a:ea typeface="Roboto"/>
                <a:cs typeface="Roboto"/>
                <a:sym typeface="Roboto"/>
              </a:rPr>
              <a:t>moleX</a:t>
            </a:r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, </a:t>
            </a:r>
            <a:r>
              <a:rPr lang="en" sz="2000" dirty="0" err="1">
                <a:latin typeface="Roboto"/>
                <a:ea typeface="Roboto"/>
                <a:cs typeface="Roboto"/>
                <a:sym typeface="Roboto"/>
              </a:rPr>
              <a:t>moleY</a:t>
            </a:r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) </a:t>
            </a:r>
          </a:p>
          <a:p>
            <a:endParaRPr lang="en-US" sz="2000" dirty="0" smtClean="0">
              <a:latin typeface="Roboto"/>
              <a:ea typeface="Roboto"/>
              <a:cs typeface="Roboto"/>
              <a:sym typeface="Roboto"/>
            </a:endParaRPr>
          </a:p>
          <a:p>
            <a:r>
              <a:rPr lang="en-US" sz="2000" dirty="0"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2000" dirty="0" smtClean="0">
                <a:latin typeface="Roboto"/>
                <a:ea typeface="Roboto"/>
                <a:cs typeface="Roboto"/>
                <a:sym typeface="Roboto"/>
              </a:rPr>
              <a:t>    </a:t>
            </a:r>
            <a:r>
              <a:rPr lang="en" sz="2000" dirty="0" smtClean="0">
                <a:solidFill>
                  <a:srgbClr val="6AA84F"/>
                </a:solidFill>
                <a:latin typeface="Roboto"/>
                <a:ea typeface="Roboto"/>
                <a:cs typeface="Roboto"/>
                <a:sym typeface="Roboto"/>
              </a:rPr>
              <a:t>// head</a:t>
            </a:r>
            <a:endParaRPr sz="2000" dirty="0">
              <a:latin typeface="Roboto"/>
              <a:ea typeface="Roboto"/>
              <a:cs typeface="Roboto"/>
              <a:sym typeface="Roboto"/>
            </a:endParaRPr>
          </a:p>
          <a:p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    </a:t>
            </a:r>
            <a:r>
              <a:rPr lang="en" sz="2000" dirty="0" err="1">
                <a:latin typeface="Roboto"/>
                <a:ea typeface="Roboto"/>
                <a:cs typeface="Roboto"/>
                <a:sym typeface="Roboto"/>
              </a:rPr>
              <a:t>noStroke</a:t>
            </a:r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();</a:t>
            </a:r>
          </a:p>
          <a:p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    fill(125, 93, 43</a:t>
            </a:r>
            <a:r>
              <a:rPr lang="en" sz="2000" dirty="0" smtClean="0">
                <a:latin typeface="Roboto"/>
                <a:ea typeface="Roboto"/>
                <a:cs typeface="Roboto"/>
                <a:sym typeface="Roboto"/>
              </a:rPr>
              <a:t>);</a:t>
            </a:r>
            <a:endParaRPr lang="en" sz="2000" dirty="0">
              <a:latin typeface="Roboto"/>
              <a:ea typeface="Roboto"/>
              <a:cs typeface="Roboto"/>
              <a:sym typeface="Roboto"/>
            </a:endParaRPr>
          </a:p>
          <a:p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    ellipse(</a:t>
            </a:r>
            <a:r>
              <a:rPr lang="en" sz="2000" dirty="0" err="1">
                <a:latin typeface="Roboto"/>
                <a:ea typeface="Roboto"/>
                <a:cs typeface="Roboto"/>
                <a:sym typeface="Roboto"/>
              </a:rPr>
              <a:t>moleX</a:t>
            </a:r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, </a:t>
            </a:r>
            <a:r>
              <a:rPr lang="en" sz="2000" dirty="0" err="1">
                <a:latin typeface="Roboto"/>
                <a:ea typeface="Roboto"/>
                <a:cs typeface="Roboto"/>
                <a:sym typeface="Roboto"/>
              </a:rPr>
              <a:t>moleY</a:t>
            </a:r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, 60, 60); </a:t>
            </a:r>
          </a:p>
          <a:p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    </a:t>
            </a:r>
            <a:r>
              <a:rPr lang="en" sz="2000" dirty="0">
                <a:solidFill>
                  <a:srgbClr val="6AA84F"/>
                </a:solidFill>
                <a:latin typeface="Roboto"/>
                <a:ea typeface="Roboto"/>
                <a:cs typeface="Roboto"/>
                <a:sym typeface="Roboto"/>
              </a:rPr>
              <a:t>// face</a:t>
            </a:r>
          </a:p>
          <a:p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    fill(255, 237, 209);</a:t>
            </a:r>
          </a:p>
          <a:p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    ellipse(moleX, moleY+10, 33, 28); </a:t>
            </a:r>
            <a:endParaRPr lang="en" sz="2000" dirty="0" smtClean="0">
              <a:latin typeface="Roboto"/>
              <a:ea typeface="Roboto"/>
              <a:cs typeface="Roboto"/>
              <a:sym typeface="Roboto"/>
            </a:endParaRPr>
          </a:p>
          <a:p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2000" dirty="0" smtClean="0">
                <a:latin typeface="Roboto"/>
                <a:ea typeface="Roboto"/>
                <a:cs typeface="Roboto"/>
                <a:sym typeface="Roboto"/>
              </a:rPr>
              <a:t>   </a:t>
            </a:r>
            <a:r>
              <a:rPr lang="en" sz="2000" dirty="0" smtClean="0">
                <a:solidFill>
                  <a:srgbClr val="6AA84F"/>
                </a:solidFill>
                <a:latin typeface="Roboto"/>
                <a:ea typeface="Roboto"/>
                <a:cs typeface="Roboto"/>
                <a:sym typeface="Roboto"/>
              </a:rPr>
              <a:t>// eyes</a:t>
            </a:r>
            <a:endParaRPr lang="en" sz="2000" dirty="0">
              <a:latin typeface="Roboto"/>
              <a:ea typeface="Roboto"/>
              <a:cs typeface="Roboto"/>
              <a:sym typeface="Roboto"/>
            </a:endParaRPr>
          </a:p>
          <a:p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    fill(0, 0, 0);</a:t>
            </a:r>
          </a:p>
          <a:p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    ellipse(moleX-10, moleY-15, 10, 10</a:t>
            </a:r>
            <a:r>
              <a:rPr lang="en" sz="2000" dirty="0" smtClean="0">
                <a:latin typeface="Roboto"/>
                <a:ea typeface="Roboto"/>
                <a:cs typeface="Roboto"/>
                <a:sym typeface="Roboto"/>
              </a:rPr>
              <a:t>);</a:t>
            </a:r>
            <a:endParaRPr lang="en" sz="2000" dirty="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r>
              <a:rPr lang="en" sz="2000" dirty="0">
                <a:latin typeface="Roboto"/>
                <a:ea typeface="Roboto"/>
                <a:cs typeface="Roboto"/>
                <a:sym typeface="Roboto"/>
              </a:rPr>
              <a:t>    ellipse(moleX+10, moleY-15, 10, 10);</a:t>
            </a:r>
          </a:p>
          <a:p>
            <a:r>
              <a:rPr lang="en" sz="2400" dirty="0" smtClean="0">
                <a:latin typeface="Roboto"/>
                <a:ea typeface="Roboto"/>
                <a:cs typeface="Roboto"/>
                <a:sym typeface="Roboto"/>
              </a:rPr>
              <a:t>}</a:t>
            </a:r>
            <a:endParaRPr lang="en" sz="2400" dirty="0"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80567965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January</a:t>
            </a:r>
            <a:r>
              <a:rPr lang="en" dirty="0" smtClean="0"/>
              <a:t> </a:t>
            </a:r>
            <a:r>
              <a:rPr lang="en-US" dirty="0" smtClean="0"/>
              <a:t>2</a:t>
            </a:r>
            <a:r>
              <a:rPr lang="en" dirty="0" smtClean="0"/>
              <a:t>3</a:t>
            </a:r>
            <a:r>
              <a:rPr lang="en" dirty="0"/>
              <a:t>, </a:t>
            </a:r>
            <a:r>
              <a:rPr lang="en" dirty="0" smtClean="0"/>
              <a:t>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Log on to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http://www.khanacademy.org</a:t>
            </a:r>
            <a:r>
              <a:rPr lang="en" dirty="0"/>
              <a:t> and complete the “Quiz: Variable Expressions” within the “Bonus: Resizing with Variables” module of the “Intro. JS Drawing and Animation” </a:t>
            </a:r>
            <a:r>
              <a:rPr lang="en" dirty="0" smtClean="0"/>
              <a:t>class</a:t>
            </a:r>
            <a:r>
              <a:rPr lang="en-US" dirty="0" smtClean="0"/>
              <a:t> (5 quiz points).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1616646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dirty="0" smtClean="0"/>
              <a:t>January 20-23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r>
              <a:rPr lang="en" dirty="0" smtClean="0"/>
              <a:t>: </a:t>
            </a:r>
            <a:r>
              <a:rPr lang="en" dirty="0"/>
              <a:t>Return Values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7000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Objective: the students will be able to write functions in order to draw a fish aquarium</a:t>
            </a:r>
            <a:r>
              <a:rPr lang="en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Direct Instruction: Review of Functions and Return Values</a:t>
            </a:r>
          </a:p>
          <a:p>
            <a:pPr>
              <a:buNone/>
            </a:pPr>
            <a:r>
              <a:rPr lang="en-US" dirty="0" smtClean="0"/>
              <a:t>Guided Practice: ”Calculator” challenge</a:t>
            </a:r>
          </a:p>
          <a:p>
            <a:pPr>
              <a:buNone/>
            </a:pPr>
            <a:r>
              <a:rPr lang="en-US" dirty="0" smtClean="0"/>
              <a:t>Guided Practice: Requirements Analysis (Fish Aquarium)</a:t>
            </a:r>
          </a:p>
          <a:p>
            <a:pPr>
              <a:buNone/>
            </a:pPr>
            <a:r>
              <a:rPr lang="en-US" dirty="0" smtClean="0"/>
              <a:t>Cooperative/Independent Practice: Fish Aquarium Project (</a:t>
            </a:r>
            <a:r>
              <a:rPr lang="en-US" smtClean="0"/>
              <a:t>50 project points)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13621626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January 24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29200" y="2266938"/>
            <a:ext cx="31680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sz="2400" dirty="0"/>
              <a:t>From the sample code on the right, predict the starting place on the screen of the yellow ellipse.  Also predict the direction of its movement.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4124672" y="2266938"/>
            <a:ext cx="49304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sz="2400" dirty="0" err="1"/>
              <a:t>var</a:t>
            </a:r>
            <a:r>
              <a:rPr lang="en" sz="2400" dirty="0"/>
              <a:t> xPos1 = 200;</a:t>
            </a:r>
          </a:p>
          <a:p>
            <a:pPr>
              <a:buNone/>
            </a:pPr>
            <a:r>
              <a:rPr lang="en" sz="2400" dirty="0" err="1"/>
              <a:t>var</a:t>
            </a:r>
            <a:r>
              <a:rPr lang="en" sz="2400" dirty="0"/>
              <a:t> yPos1 = 200;</a:t>
            </a:r>
          </a:p>
          <a:p>
            <a:pPr>
              <a:buNone/>
            </a:pPr>
            <a:r>
              <a:rPr lang="en" sz="2400" dirty="0"/>
              <a:t>draw = function() {</a:t>
            </a:r>
          </a:p>
          <a:p>
            <a:pPr>
              <a:buNone/>
            </a:pPr>
            <a:r>
              <a:rPr lang="en" sz="2400" dirty="0"/>
              <a:t>	xPos1=xPos1+1;</a:t>
            </a:r>
          </a:p>
          <a:p>
            <a:pPr>
              <a:buNone/>
            </a:pPr>
            <a:r>
              <a:rPr lang="en" sz="2400" dirty="0"/>
              <a:t>	yPos1=yPos1+1;</a:t>
            </a:r>
          </a:p>
          <a:p>
            <a:pPr>
              <a:buNone/>
            </a:pPr>
            <a:r>
              <a:rPr lang="en" sz="2400" dirty="0"/>
              <a:t>	background(29, 40, 115);</a:t>
            </a:r>
          </a:p>
          <a:p>
            <a:pPr>
              <a:buNone/>
            </a:pPr>
            <a:r>
              <a:rPr lang="en" sz="2400" dirty="0"/>
              <a:t>	fill(255, 242, 0);</a:t>
            </a:r>
          </a:p>
          <a:p>
            <a:pPr>
              <a:buNone/>
            </a:pPr>
            <a:r>
              <a:rPr lang="en" sz="2400" dirty="0"/>
              <a:t>	ellipse(xPos1, yPos1, 10, 10);</a:t>
            </a:r>
          </a:p>
          <a:p>
            <a:pPr>
              <a:buNone/>
            </a:pPr>
            <a:r>
              <a:rPr lang="en" sz="2400" dirty="0"/>
              <a:t>	};</a:t>
            </a:r>
          </a:p>
          <a:p>
            <a:pPr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670806"/>
      </p:ext>
    </p:extLst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January 25, 2017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Load the fish aquarium project for inspection.</a:t>
            </a:r>
          </a:p>
        </p:txBody>
      </p:sp>
    </p:spTree>
    <p:extLst>
      <p:ext uri="{BB962C8B-B14F-4D97-AF65-F5344CB8AC3E}">
        <p14:creationId xmlns:p14="http://schemas.microsoft.com/office/powerpoint/2010/main" val="12040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dirty="0" smtClean="0"/>
              <a:t>January 24 &amp; 25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r>
              <a:rPr lang="en" dirty="0" smtClean="0"/>
              <a:t>: </a:t>
            </a:r>
            <a:r>
              <a:rPr lang="en" dirty="0"/>
              <a:t>Return Values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7000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Objective: the students will be able to </a:t>
            </a:r>
            <a:r>
              <a:rPr lang="en-US" dirty="0" smtClean="0"/>
              <a:t>call previously written</a:t>
            </a:r>
            <a:r>
              <a:rPr lang="en" dirty="0" smtClean="0"/>
              <a:t> </a:t>
            </a:r>
            <a:r>
              <a:rPr lang="en" dirty="0"/>
              <a:t>functions in order to draw a fish aquarium.</a:t>
            </a:r>
          </a:p>
          <a:p>
            <a:pPr marL="609585" indent="-304792">
              <a:buAutoNum type="arabicPeriod"/>
            </a:pPr>
            <a:r>
              <a:rPr lang="en" dirty="0"/>
              <a:t>Review of Functions</a:t>
            </a:r>
          </a:p>
          <a:p>
            <a:pPr marL="1219170" lvl="1" indent="-304792">
              <a:buAutoNum type="alphaLcPeriod"/>
            </a:pPr>
            <a:r>
              <a:rPr lang="en" dirty="0"/>
              <a:t>arguments</a:t>
            </a:r>
          </a:p>
          <a:p>
            <a:pPr marL="1219170" lvl="1" indent="-304792">
              <a:buAutoNum type="alphaLcPeriod"/>
            </a:pPr>
            <a:r>
              <a:rPr lang="en" dirty="0"/>
              <a:t>parameters</a:t>
            </a:r>
          </a:p>
          <a:p>
            <a:pPr marL="609585" indent="-304792">
              <a:buAutoNum type="arabicPeriod"/>
            </a:pPr>
            <a:r>
              <a:rPr lang="en" dirty="0"/>
              <a:t>Return Values</a:t>
            </a:r>
          </a:p>
        </p:txBody>
      </p:sp>
    </p:spTree>
    <p:extLst>
      <p:ext uri="{BB962C8B-B14F-4D97-AF65-F5344CB8AC3E}">
        <p14:creationId xmlns:p14="http://schemas.microsoft.com/office/powerpoint/2010/main" val="2050989164"/>
      </p:ext>
    </p:extLst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January 26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7150300" y="2452167"/>
            <a:ext cx="4495600" cy="40892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sz="1867"/>
              <a:t>noStroke();</a:t>
            </a:r>
          </a:p>
          <a:p>
            <a:pPr>
              <a:buNone/>
            </a:pPr>
            <a:r>
              <a:rPr lang="en" sz="1867"/>
              <a:t>fill(235, 38, 81);</a:t>
            </a:r>
          </a:p>
          <a:p>
            <a:pPr>
              <a:buNone/>
            </a:pPr>
            <a:r>
              <a:rPr lang="en" sz="1867"/>
              <a:t>draw = function() {</a:t>
            </a:r>
          </a:p>
          <a:p>
            <a:pPr>
              <a:buNone/>
            </a:pPr>
            <a:r>
              <a:rPr lang="en" sz="1867"/>
              <a:t>	if (mouseIsPressed) {</a:t>
            </a:r>
          </a:p>
          <a:p>
            <a:pPr>
              <a:buNone/>
            </a:pPr>
            <a:r>
              <a:rPr lang="en" sz="1867"/>
              <a:t>	ellipse(mouseX, mouseY, 20, 20);</a:t>
            </a:r>
          </a:p>
          <a:p>
            <a:pPr>
              <a:buNone/>
            </a:pPr>
            <a:r>
              <a:rPr lang="en" sz="1867"/>
              <a:t>	}</a:t>
            </a:r>
          </a:p>
          <a:p>
            <a:pPr>
              <a:buNone/>
            </a:pPr>
            <a:r>
              <a:rPr lang="en" sz="1867"/>
              <a:t>};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29200" y="2551800"/>
            <a:ext cx="4495600" cy="40892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sz="1867" dirty="0"/>
              <a:t>Read the code sample on the right.  Write down the event which the user must initiate in order for a red ellipse to appear.  Where will it appear once this event happens?</a:t>
            </a:r>
          </a:p>
        </p:txBody>
      </p:sp>
    </p:spTree>
    <p:extLst>
      <p:ext uri="{BB962C8B-B14F-4D97-AF65-F5344CB8AC3E}">
        <p14:creationId xmlns:p14="http://schemas.microsoft.com/office/powerpoint/2010/main" val="987013184"/>
      </p:ext>
    </p:extLst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dirty="0" smtClean="0"/>
              <a:t>January 26, 2017</a:t>
            </a:r>
            <a:r>
              <a:rPr lang="en" dirty="0" smtClean="0"/>
              <a:t>: “If</a:t>
            </a:r>
            <a:r>
              <a:rPr lang="en" dirty="0"/>
              <a:t>” Statements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8102000" y="2008567"/>
            <a:ext cx="34900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/>
              <a:t>Basic syntax: </a:t>
            </a:r>
          </a:p>
          <a:p>
            <a:pPr>
              <a:buNone/>
            </a:pPr>
            <a:r>
              <a:rPr lang="en" dirty="0"/>
              <a:t>	if ({condition}) {</a:t>
            </a:r>
          </a:p>
          <a:p>
            <a:pPr>
              <a:buNone/>
            </a:pPr>
            <a:r>
              <a:rPr lang="en" dirty="0"/>
              <a:t>		{Run this code.}</a:t>
            </a:r>
          </a:p>
          <a:p>
            <a:pPr>
              <a:buNone/>
            </a:pPr>
            <a:r>
              <a:rPr lang="en" dirty="0"/>
              <a:t>	}</a:t>
            </a:r>
          </a:p>
          <a:p>
            <a:pPr>
              <a:buNone/>
            </a:pPr>
            <a:endParaRPr dirty="0"/>
          </a:p>
        </p:txBody>
      </p:sp>
      <p:sp>
        <p:nvSpPr>
          <p:cNvPr id="183" name="Shape 183"/>
          <p:cNvSpPr txBox="1"/>
          <p:nvPr/>
        </p:nvSpPr>
        <p:spPr>
          <a:xfrm>
            <a:off x="751376" y="2114703"/>
            <a:ext cx="7114000" cy="31172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" sz="2400" dirty="0"/>
              <a:t>Objective: the students will be able to code an “if” decision structure in order to write a “bouncy ball” program</a:t>
            </a:r>
            <a:r>
              <a:rPr lang="en" sz="2400" dirty="0" smtClean="0"/>
              <a:t>.</a:t>
            </a:r>
            <a:endParaRPr lang="en-US" sz="2400" dirty="0" smtClean="0"/>
          </a:p>
          <a:p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Direct Instruction: “Bouncy Ball” challenge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Independent Practice: “More Mouse Interaction” (30 classwork points)</a:t>
            </a:r>
            <a:endParaRPr lang="en" sz="2400" dirty="0"/>
          </a:p>
        </p:txBody>
      </p:sp>
    </p:spTree>
    <p:extLst>
      <p:ext uri="{BB962C8B-B14F-4D97-AF65-F5344CB8AC3E}">
        <p14:creationId xmlns:p14="http://schemas.microsoft.com/office/powerpoint/2010/main" val="128908984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November 30-December 2</a:t>
            </a:r>
            <a:r>
              <a:rPr lang="en" dirty="0" smtClean="0"/>
              <a:t>, </a:t>
            </a:r>
            <a:r>
              <a:rPr lang="en" dirty="0"/>
              <a:t>2016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en-US" dirty="0" smtClean="0"/>
              <a:t>Nov. 30: L</a:t>
            </a:r>
            <a:r>
              <a:rPr lang="en" dirty="0" smtClean="0"/>
              <a:t>og </a:t>
            </a:r>
            <a:r>
              <a:rPr lang="en" dirty="0"/>
              <a:t>in to your Khan Academy </a:t>
            </a:r>
            <a:r>
              <a:rPr lang="en" dirty="0" smtClean="0"/>
              <a:t>accounts and take out your notes from yesterday.</a:t>
            </a:r>
          </a:p>
          <a:p>
            <a:r>
              <a:rPr lang="en" dirty="0" smtClean="0"/>
              <a:t>Dec. 01: Log into your Khan Academy accounts and load the Christmas tree project you started yesterday.</a:t>
            </a:r>
          </a:p>
          <a:p>
            <a:r>
              <a:rPr lang="en" dirty="0" smtClean="0"/>
              <a:t>Dec. 02: take out your notebooks and copy today’s board notes.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43356377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January 27, 2017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Log into Khan Academy.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656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dirty="0" smtClean="0"/>
              <a:t>January 27, 2017</a:t>
            </a:r>
            <a:r>
              <a:rPr lang="en" dirty="0" smtClean="0"/>
              <a:t>: “If</a:t>
            </a:r>
            <a:r>
              <a:rPr lang="en" dirty="0"/>
              <a:t>” Statements</a:t>
            </a:r>
          </a:p>
        </p:txBody>
      </p:sp>
      <p:sp>
        <p:nvSpPr>
          <p:cNvPr id="183" name="Shape 183"/>
          <p:cNvSpPr txBox="1"/>
          <p:nvPr/>
        </p:nvSpPr>
        <p:spPr>
          <a:xfrm>
            <a:off x="751375" y="2114703"/>
            <a:ext cx="10359969" cy="31172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Objective: t</a:t>
            </a:r>
            <a:r>
              <a:rPr lang="en" sz="2400" dirty="0" smtClean="0"/>
              <a:t>he </a:t>
            </a:r>
            <a:r>
              <a:rPr lang="en" sz="2400" dirty="0"/>
              <a:t>students will be able to incorporate an if-then-else construct in order to be able to create an application with a button which changes color when clicked upon</a:t>
            </a:r>
            <a:r>
              <a:rPr lang="en" sz="2400" dirty="0" smtClean="0"/>
              <a:t>.</a:t>
            </a:r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Direct Instruction: “Number Analyzer” challenge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Independent Practice: “Flashy Flash Card” (30 classwork points)</a:t>
            </a:r>
            <a:endParaRPr lang="en" sz="2400" dirty="0"/>
          </a:p>
        </p:txBody>
      </p:sp>
    </p:spTree>
    <p:extLst>
      <p:ext uri="{BB962C8B-B14F-4D97-AF65-F5344CB8AC3E}">
        <p14:creationId xmlns:p14="http://schemas.microsoft.com/office/powerpoint/2010/main" val="176549585"/>
      </p:ext>
    </p:extLst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January 3</a:t>
            </a:r>
            <a:r>
              <a:rPr lang="en" dirty="0" smtClean="0"/>
              <a:t>0</a:t>
            </a:r>
            <a:r>
              <a:rPr lang="en" dirty="0"/>
              <a:t>, </a:t>
            </a:r>
            <a:r>
              <a:rPr lang="en" dirty="0" smtClean="0"/>
              <a:t>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29200" y="2290905"/>
            <a:ext cx="35080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sz="2400" dirty="0"/>
              <a:t>Write the </a:t>
            </a:r>
            <a:r>
              <a:rPr lang="en" sz="2400" u="sng" dirty="0"/>
              <a:t>range</a:t>
            </a:r>
            <a:r>
              <a:rPr lang="en" sz="2400" dirty="0"/>
              <a:t> of “x” and “y” coordinates the mouse cursor must be for the fill statement (look right) to run. (i.e. x must be between…, y must be between…).</a:t>
            </a:r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4388400" y="2226258"/>
            <a:ext cx="7203600" cy="2659778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if (</a:t>
            </a:r>
            <a:r>
              <a:rPr lang="en" dirty="0" err="1"/>
              <a:t>mouseIsPressed</a:t>
            </a:r>
            <a:r>
              <a:rPr lang="en" dirty="0"/>
              <a:t> &amp;&amp; </a:t>
            </a:r>
            <a:r>
              <a:rPr lang="en" dirty="0" err="1"/>
              <a:t>mouseX</a:t>
            </a:r>
            <a:r>
              <a:rPr lang="en" dirty="0"/>
              <a:t>&gt;=50 &amp;&amp; </a:t>
            </a:r>
            <a:r>
              <a:rPr lang="en" dirty="0" err="1"/>
              <a:t>mouseX</a:t>
            </a:r>
            <a:r>
              <a:rPr lang="en" dirty="0"/>
              <a:t>&lt;=300 &amp;&amp; </a:t>
            </a:r>
            <a:r>
              <a:rPr lang="en" dirty="0" err="1"/>
              <a:t>mouseY</a:t>
            </a:r>
            <a:r>
              <a:rPr lang="en" dirty="0"/>
              <a:t> &gt;=150 &amp;&amp; </a:t>
            </a:r>
            <a:r>
              <a:rPr lang="en" dirty="0" err="1"/>
              <a:t>mouseY</a:t>
            </a:r>
            <a:r>
              <a:rPr lang="en" dirty="0"/>
              <a:t>&lt;=250){</a:t>
            </a:r>
          </a:p>
          <a:p>
            <a:pPr>
              <a:buNone/>
            </a:pPr>
            <a:r>
              <a:rPr lang="en" dirty="0"/>
              <a:t>	fill(0,0,255);</a:t>
            </a:r>
          </a:p>
          <a:p>
            <a:pPr>
              <a:buNone/>
            </a:pPr>
            <a:r>
              <a:rPr lang="en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786822566"/>
      </p:ext>
    </p:extLst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dirty="0" smtClean="0"/>
              <a:t>January 3</a:t>
            </a:r>
            <a:r>
              <a:rPr lang="en" dirty="0" smtClean="0"/>
              <a:t>0-</a:t>
            </a:r>
            <a:r>
              <a:rPr lang="en-US" dirty="0" smtClean="0"/>
              <a:t>Feb. </a:t>
            </a:r>
            <a:r>
              <a:rPr lang="en-US" dirty="0"/>
              <a:t>6</a:t>
            </a:r>
            <a:r>
              <a:rPr lang="en" dirty="0" smtClean="0"/>
              <a:t>: </a:t>
            </a:r>
            <a:r>
              <a:rPr lang="en" dirty="0"/>
              <a:t>Magic 8-ball Game</a:t>
            </a:r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29200" y="2457167"/>
            <a:ext cx="4821200" cy="3297088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sz="2400" dirty="0"/>
              <a:t>Objectives:</a:t>
            </a:r>
          </a:p>
          <a:p>
            <a:pPr marL="609585" indent="-304792">
              <a:buAutoNum type="arabicPeriod"/>
            </a:pPr>
            <a:r>
              <a:rPr lang="en" sz="2400" dirty="0"/>
              <a:t>Be able to </a:t>
            </a:r>
            <a:r>
              <a:rPr lang="en" sz="2400" u="sng" dirty="0"/>
              <a:t>analyze</a:t>
            </a:r>
            <a:r>
              <a:rPr lang="en" sz="2400" dirty="0"/>
              <a:t> project requirements in order to create a magic 8-ball game.</a:t>
            </a:r>
          </a:p>
          <a:p>
            <a:pPr marL="609585" indent="-304792">
              <a:buAutoNum type="arabicPeriod"/>
            </a:pPr>
            <a:r>
              <a:rPr lang="en" sz="2400" dirty="0"/>
              <a:t>Be able to use a series of if-blocks and a random number generator in order to create a magic 8-ball computer game.</a:t>
            </a:r>
          </a:p>
        </p:txBody>
      </p:sp>
      <p:pic>
        <p:nvPicPr>
          <p:cNvPr id="217" name="Shape 2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72934" y="2742732"/>
            <a:ext cx="2375567" cy="2326933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Shape 218"/>
          <p:cNvSpPr/>
          <p:nvPr/>
        </p:nvSpPr>
        <p:spPr>
          <a:xfrm>
            <a:off x="5996167" y="2955100"/>
            <a:ext cx="2185200" cy="20904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endParaRPr sz="2400"/>
          </a:p>
        </p:txBody>
      </p:sp>
      <p:cxnSp>
        <p:nvCxnSpPr>
          <p:cNvPr id="219" name="Shape 219"/>
          <p:cNvCxnSpPr/>
          <p:nvPr/>
        </p:nvCxnSpPr>
        <p:spPr>
          <a:xfrm>
            <a:off x="8304033" y="3981367"/>
            <a:ext cx="840400" cy="20800"/>
          </a:xfrm>
          <a:prstGeom prst="straightConnector1">
            <a:avLst/>
          </a:pr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lg" len="lg"/>
            <a:tailEnd type="triangle" w="lg" len="lg"/>
          </a:ln>
        </p:spPr>
      </p:cxnSp>
    </p:spTree>
    <p:extLst>
      <p:ext uri="{BB962C8B-B14F-4D97-AF65-F5344CB8AC3E}">
        <p14:creationId xmlns:p14="http://schemas.microsoft.com/office/powerpoint/2010/main" val="1082844281"/>
      </p:ext>
    </p:extLst>
  </p:cSld>
  <p:clrMapOvr>
    <a:masterClrMapping/>
  </p:clrMapOvr>
  <p:transition spd="slow"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3</a:t>
            </a:r>
            <a:r>
              <a:rPr lang="en" dirty="0"/>
              <a:t>0-</a:t>
            </a:r>
            <a:r>
              <a:rPr lang="en-US" dirty="0"/>
              <a:t>Feb. </a:t>
            </a:r>
            <a:r>
              <a:rPr lang="en-US" dirty="0" smtClean="0"/>
              <a:t>6</a:t>
            </a:r>
            <a:r>
              <a:rPr lang="en" dirty="0" smtClean="0"/>
              <a:t>: </a:t>
            </a:r>
            <a:r>
              <a:rPr lang="en" dirty="0"/>
              <a:t>Magic 8-ball Game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Direct/Guided Instruction: requirements analysis</a:t>
            </a:r>
          </a:p>
          <a:p>
            <a:r>
              <a:rPr lang="en-US" dirty="0" smtClean="0"/>
              <a:t>Independent/Group Practice: code the requirements</a:t>
            </a:r>
          </a:p>
        </p:txBody>
      </p:sp>
    </p:spTree>
    <p:extLst>
      <p:ext uri="{BB962C8B-B14F-4D97-AF65-F5344CB8AC3E}">
        <p14:creationId xmlns:p14="http://schemas.microsoft.com/office/powerpoint/2010/main" val="69317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February 6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List 6</a:t>
            </a:r>
            <a:r>
              <a:rPr lang="en" dirty="0" smtClean="0"/>
              <a:t> responses </a:t>
            </a:r>
            <a:r>
              <a:rPr lang="en" dirty="0"/>
              <a:t>the magic 8-ball should </a:t>
            </a:r>
            <a:r>
              <a:rPr lang="en" dirty="0" smtClean="0"/>
              <a:t>have (ex.: “Yes”, “No”…)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80343976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dirty="0" smtClean="0"/>
              <a:t>February 6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r>
              <a:rPr lang="en" dirty="0" smtClean="0"/>
              <a:t>: </a:t>
            </a:r>
            <a:r>
              <a:rPr lang="en" dirty="0"/>
              <a:t>“If-Then-Else”</a:t>
            </a:r>
          </a:p>
        </p:txBody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29200" y="2008567"/>
            <a:ext cx="10962800" cy="4005867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Objective: the students will code the logic behind the magic 8-ball project.</a:t>
            </a:r>
          </a:p>
          <a:p>
            <a:pPr marL="609585" indent="-304792">
              <a:buAutoNum type="arabicPeriod"/>
            </a:pPr>
            <a:r>
              <a:rPr lang="en" dirty="0" smtClean="0"/>
              <a:t>Demonstration </a:t>
            </a:r>
            <a:r>
              <a:rPr lang="en" dirty="0"/>
              <a:t>Video: “If/Else -- part 1</a:t>
            </a:r>
            <a:r>
              <a:rPr lang="en" dirty="0" smtClean="0"/>
              <a:t>”</a:t>
            </a:r>
            <a:endParaRPr lang="en" dirty="0"/>
          </a:p>
          <a:p>
            <a:pPr marL="609585" indent="-304792">
              <a:buAutoNum type="arabicPeriod"/>
            </a:pPr>
            <a:r>
              <a:rPr lang="en" dirty="0"/>
              <a:t>Direct Instruction: random number generator</a:t>
            </a:r>
          </a:p>
          <a:p>
            <a:pPr marL="609585" indent="-304792">
              <a:buAutoNum type="arabicPeriod"/>
            </a:pPr>
            <a:r>
              <a:rPr lang="en" dirty="0"/>
              <a:t>Independent Practice: use the random number generator together with at least </a:t>
            </a:r>
            <a:r>
              <a:rPr lang="en-US" dirty="0" smtClean="0"/>
              <a:t>6</a:t>
            </a:r>
            <a:r>
              <a:rPr lang="en" dirty="0" smtClean="0"/>
              <a:t> </a:t>
            </a:r>
            <a:r>
              <a:rPr lang="en" dirty="0"/>
              <a:t>“if” blocks and code the logic behind the magic 8-ball project.  It is due at the end </a:t>
            </a:r>
            <a:r>
              <a:rPr lang="en" dirty="0" smtClean="0"/>
              <a:t>of</a:t>
            </a:r>
            <a:r>
              <a:rPr lang="en-US" dirty="0" smtClean="0"/>
              <a:t> </a:t>
            </a:r>
            <a:r>
              <a:rPr lang="en" dirty="0" smtClean="0"/>
              <a:t>class (</a:t>
            </a:r>
            <a:r>
              <a:rPr lang="en-US" dirty="0"/>
              <a:t>6</a:t>
            </a:r>
            <a:r>
              <a:rPr lang="en" dirty="0" smtClean="0"/>
              <a:t>0 </a:t>
            </a:r>
            <a:r>
              <a:rPr lang="en" dirty="0"/>
              <a:t>project points).</a:t>
            </a:r>
          </a:p>
        </p:txBody>
      </p:sp>
    </p:spTree>
    <p:extLst>
      <p:ext uri="{BB962C8B-B14F-4D97-AF65-F5344CB8AC3E}">
        <p14:creationId xmlns:p14="http://schemas.microsoft.com/office/powerpoint/2010/main" val="181356329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</a:t>
            </a:r>
            <a:r>
              <a:rPr lang="en-US" smtClean="0"/>
              <a:t>February 7-8,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 on to the site you created on </a:t>
            </a:r>
            <a:r>
              <a:rPr lang="en-US" dirty="0" smtClean="0">
                <a:hlinkClick r:id="rId2"/>
              </a:rPr>
              <a:t>http://www.weebly.com</a:t>
            </a:r>
            <a:r>
              <a:rPr lang="en-US" dirty="0" smtClean="0"/>
              <a:t> last fall.  If you haven’t yet created a site on </a:t>
            </a:r>
            <a:r>
              <a:rPr lang="en-US" dirty="0" err="1" smtClean="0"/>
              <a:t>Weebly</a:t>
            </a:r>
            <a:r>
              <a:rPr lang="en-US" dirty="0" smtClean="0"/>
              <a:t>, do so now.</a:t>
            </a:r>
          </a:p>
        </p:txBody>
      </p:sp>
    </p:spTree>
    <p:extLst>
      <p:ext uri="{BB962C8B-B14F-4D97-AF65-F5344CB8AC3E}">
        <p14:creationId xmlns:p14="http://schemas.microsoft.com/office/powerpoint/2010/main" val="196438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dirty="0" smtClean="0"/>
              <a:t>February 7 and 8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r>
              <a:rPr lang="en" dirty="0" smtClean="0"/>
              <a:t>: </a:t>
            </a:r>
            <a:r>
              <a:rPr lang="en-US" dirty="0" smtClean="0"/>
              <a:t>Project Showcase</a:t>
            </a:r>
            <a:endParaRPr lang="en" dirty="0"/>
          </a:p>
        </p:txBody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29200" y="2326953"/>
            <a:ext cx="40372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sz="2400" dirty="0"/>
              <a:t>Objective: the students will be able to create a website on </a:t>
            </a:r>
            <a:r>
              <a:rPr lang="en" sz="2400" u="sng" dirty="0">
                <a:solidFill>
                  <a:schemeClr val="hlink"/>
                </a:solidFill>
                <a:hlinkClick r:id="rId3"/>
              </a:rPr>
              <a:t>http://www.weebly.com</a:t>
            </a:r>
            <a:r>
              <a:rPr lang="en" sz="2400" dirty="0"/>
              <a:t> in order to showcase their work on </a:t>
            </a:r>
            <a:r>
              <a:rPr lang="en" sz="2400" dirty="0" err="1" smtClean="0"/>
              <a:t>thei</a:t>
            </a:r>
            <a:r>
              <a:rPr lang="en-US" sz="2400" dirty="0" smtClean="0"/>
              <a:t>r </a:t>
            </a:r>
            <a:r>
              <a:rPr lang="en-US" sz="2400" dirty="0"/>
              <a:t>M</a:t>
            </a:r>
            <a:r>
              <a:rPr lang="en" sz="2400" dirty="0" err="1" smtClean="0"/>
              <a:t>agic</a:t>
            </a:r>
            <a:r>
              <a:rPr lang="en" sz="2400" dirty="0" smtClean="0"/>
              <a:t> </a:t>
            </a:r>
            <a:r>
              <a:rPr lang="en" sz="2400" dirty="0"/>
              <a:t>8-ball project.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4932867" y="2270868"/>
            <a:ext cx="6659200" cy="4155689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2133"/>
              </a:spcAft>
            </a:pPr>
            <a:r>
              <a:rPr lang="en" sz="2400" dirty="0">
                <a:solidFill>
                  <a:schemeClr val="lt2"/>
                </a:solidFill>
                <a:ea typeface="Roboto"/>
                <a:cs typeface="Roboto"/>
                <a:sym typeface="Roboto"/>
              </a:rPr>
              <a:t>The website must contain a page which professionally showcases the following project </a:t>
            </a:r>
            <a:r>
              <a:rPr lang="en" sz="2400" dirty="0" smtClean="0">
                <a:solidFill>
                  <a:schemeClr val="lt2"/>
                </a:solidFill>
                <a:ea typeface="Roboto"/>
                <a:cs typeface="Roboto"/>
                <a:sym typeface="Roboto"/>
              </a:rPr>
              <a:t>elements</a:t>
            </a:r>
            <a:r>
              <a:rPr lang="en-US" sz="2400" dirty="0" smtClean="0">
                <a:solidFill>
                  <a:schemeClr val="lt2"/>
                </a:solidFill>
                <a:ea typeface="Roboto"/>
                <a:cs typeface="Roboto"/>
                <a:sym typeface="Roboto"/>
              </a:rPr>
              <a:t> (40 project points)</a:t>
            </a:r>
            <a:r>
              <a:rPr lang="en" sz="2400" dirty="0" smtClean="0">
                <a:solidFill>
                  <a:schemeClr val="lt2"/>
                </a:solidFill>
                <a:ea typeface="Roboto"/>
                <a:cs typeface="Roboto"/>
                <a:sym typeface="Roboto"/>
              </a:rPr>
              <a:t>: </a:t>
            </a:r>
            <a:endParaRPr lang="en" sz="2400" dirty="0">
              <a:solidFill>
                <a:schemeClr val="lt2"/>
              </a:solidFill>
              <a:ea typeface="Roboto"/>
              <a:cs typeface="Roboto"/>
              <a:sym typeface="Roboto"/>
            </a:endParaRPr>
          </a:p>
          <a:p>
            <a:pPr marL="609585" indent="-457189">
              <a:lnSpc>
                <a:spcPct val="115000"/>
              </a:lnSpc>
              <a:spcAft>
                <a:spcPts val="2133"/>
              </a:spcAft>
              <a:buClr>
                <a:schemeClr val="lt2"/>
              </a:buClr>
              <a:buSzPct val="100000"/>
              <a:buFont typeface="Roboto"/>
              <a:buAutoNum type="arabicPeriod"/>
            </a:pPr>
            <a:r>
              <a:rPr lang="en" sz="2400" dirty="0">
                <a:solidFill>
                  <a:schemeClr val="lt2"/>
                </a:solidFill>
                <a:ea typeface="Roboto"/>
                <a:cs typeface="Roboto"/>
                <a:sym typeface="Roboto"/>
              </a:rPr>
              <a:t>Runtime Pictures</a:t>
            </a:r>
          </a:p>
          <a:p>
            <a:pPr marL="609585" indent="-457189">
              <a:lnSpc>
                <a:spcPct val="115000"/>
              </a:lnSpc>
              <a:spcAft>
                <a:spcPts val="2133"/>
              </a:spcAft>
              <a:buClr>
                <a:schemeClr val="lt2"/>
              </a:buClr>
              <a:buSzPct val="100000"/>
              <a:buFont typeface="Roboto"/>
              <a:buAutoNum type="arabicPeriod"/>
            </a:pPr>
            <a:r>
              <a:rPr lang="en" sz="2400" dirty="0">
                <a:solidFill>
                  <a:schemeClr val="lt2"/>
                </a:solidFill>
                <a:ea typeface="Roboto"/>
                <a:cs typeface="Roboto"/>
                <a:sym typeface="Roboto"/>
              </a:rPr>
              <a:t>Requirements Analysis</a:t>
            </a:r>
          </a:p>
          <a:p>
            <a:pPr marL="609585" indent="-457189">
              <a:lnSpc>
                <a:spcPct val="115000"/>
              </a:lnSpc>
              <a:spcAft>
                <a:spcPts val="2133"/>
              </a:spcAft>
              <a:buClr>
                <a:schemeClr val="lt2"/>
              </a:buClr>
              <a:buSzPct val="100000"/>
              <a:buFont typeface="Roboto"/>
              <a:buAutoNum type="arabicPeriod"/>
            </a:pPr>
            <a:r>
              <a:rPr lang="en" sz="2400" dirty="0">
                <a:solidFill>
                  <a:schemeClr val="lt2"/>
                </a:solidFill>
                <a:ea typeface="Roboto"/>
                <a:cs typeface="Roboto"/>
                <a:sym typeface="Roboto"/>
              </a:rPr>
              <a:t>Code</a:t>
            </a:r>
          </a:p>
          <a:p>
            <a:pPr marL="609585" indent="-457189">
              <a:lnSpc>
                <a:spcPct val="115000"/>
              </a:lnSpc>
              <a:spcAft>
                <a:spcPts val="2133"/>
              </a:spcAft>
              <a:buClr>
                <a:schemeClr val="lt2"/>
              </a:buClr>
              <a:buSzPct val="100000"/>
              <a:buFont typeface="Roboto"/>
              <a:buAutoNum type="arabicPeriod"/>
            </a:pPr>
            <a:r>
              <a:rPr lang="en" sz="2400" dirty="0">
                <a:solidFill>
                  <a:schemeClr val="lt2"/>
                </a:solidFill>
                <a:ea typeface="Roboto"/>
                <a:cs typeface="Roboto"/>
                <a:sym typeface="Roboto"/>
              </a:rPr>
              <a:t>Design Documentation</a:t>
            </a:r>
          </a:p>
        </p:txBody>
      </p:sp>
    </p:spTree>
    <p:extLst>
      <p:ext uri="{BB962C8B-B14F-4D97-AF65-F5344CB8AC3E}">
        <p14:creationId xmlns:p14="http://schemas.microsoft.com/office/powerpoint/2010/main" val="194174433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February 9 (10)</a:t>
            </a:r>
            <a:r>
              <a:rPr lang="en" dirty="0" smtClean="0"/>
              <a:t>, </a:t>
            </a:r>
            <a:r>
              <a:rPr lang="en" dirty="0"/>
              <a:t>2016</a:t>
            </a:r>
          </a:p>
        </p:txBody>
      </p:sp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789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Predict the output of the following code:</a:t>
            </a:r>
          </a:p>
          <a:p>
            <a:pPr indent="609585">
              <a:spcAft>
                <a:spcPts val="667"/>
              </a:spcAft>
              <a:buNone/>
            </a:pPr>
            <a:r>
              <a:rPr lang="en" dirty="0" err="1"/>
              <a:t>var</a:t>
            </a:r>
            <a:r>
              <a:rPr lang="en" dirty="0"/>
              <a:t> </a:t>
            </a:r>
            <a:r>
              <a:rPr lang="en" dirty="0" err="1"/>
              <a:t>i</a:t>
            </a:r>
            <a:r>
              <a:rPr lang="en" dirty="0"/>
              <a:t> = 0;</a:t>
            </a:r>
          </a:p>
          <a:p>
            <a:pPr indent="609585">
              <a:spcAft>
                <a:spcPts val="667"/>
              </a:spcAft>
              <a:buNone/>
            </a:pPr>
            <a:r>
              <a:rPr lang="en" dirty="0"/>
              <a:t>while(</a:t>
            </a:r>
            <a:r>
              <a:rPr lang="en" dirty="0" err="1"/>
              <a:t>i</a:t>
            </a:r>
            <a:r>
              <a:rPr lang="en" dirty="0"/>
              <a:t> &lt; 3) {</a:t>
            </a:r>
          </a:p>
          <a:p>
            <a:pPr>
              <a:spcAft>
                <a:spcPts val="667"/>
              </a:spcAft>
              <a:buNone/>
            </a:pPr>
            <a:r>
              <a:rPr lang="en" dirty="0"/>
              <a:t>		</a:t>
            </a:r>
            <a:r>
              <a:rPr lang="en-US" dirty="0" smtClean="0"/>
              <a:t>	</a:t>
            </a:r>
            <a:r>
              <a:rPr lang="en" dirty="0" err="1" smtClean="0"/>
              <a:t>println</a:t>
            </a:r>
            <a:r>
              <a:rPr lang="en" dirty="0"/>
              <a:t>("hi");</a:t>
            </a:r>
          </a:p>
          <a:p>
            <a:pPr>
              <a:spcAft>
                <a:spcPts val="667"/>
              </a:spcAft>
              <a:buNone/>
            </a:pPr>
            <a:r>
              <a:rPr lang="en" dirty="0"/>
              <a:t>		</a:t>
            </a:r>
            <a:r>
              <a:rPr lang="en-US" dirty="0" smtClean="0"/>
              <a:t>	</a:t>
            </a:r>
            <a:r>
              <a:rPr lang="en" dirty="0" err="1" smtClean="0"/>
              <a:t>i</a:t>
            </a:r>
            <a:r>
              <a:rPr lang="en" dirty="0"/>
              <a:t>++;</a:t>
            </a:r>
          </a:p>
          <a:p>
            <a:pPr indent="609585">
              <a:spcAft>
                <a:spcPts val="667"/>
              </a:spcAft>
              <a:buNone/>
            </a:pPr>
            <a:r>
              <a:rPr lang="en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9534560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November 28-December 2, 2006: Snowmen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" dirty="0"/>
              <a:t>Objective: be able to analyze a scene in order to create an animation sequence with a background, foreground and at least 1 animated element</a:t>
            </a:r>
            <a:r>
              <a:rPr lang="en" dirty="0" smtClean="0"/>
              <a:t>.</a:t>
            </a:r>
            <a:endParaRPr lang="en-US" dirty="0" smtClean="0"/>
          </a:p>
          <a:p>
            <a:pPr lvl="1"/>
            <a:r>
              <a:rPr lang="en-US" smtClean="0"/>
              <a:t>Unit Intro.: JavaScript</a:t>
            </a:r>
            <a:endParaRPr lang="en-US" dirty="0" smtClean="0"/>
          </a:p>
          <a:p>
            <a:pPr lvl="1"/>
            <a:r>
              <a:rPr lang="en-US" dirty="0" smtClean="0"/>
              <a:t>Terminology</a:t>
            </a:r>
          </a:p>
          <a:p>
            <a:pPr lvl="2"/>
            <a:r>
              <a:rPr lang="en-US" dirty="0" smtClean="0"/>
              <a:t>Functions</a:t>
            </a:r>
          </a:p>
          <a:p>
            <a:pPr lvl="2"/>
            <a:r>
              <a:rPr lang="en-US" dirty="0" smtClean="0"/>
              <a:t>Arguments</a:t>
            </a:r>
          </a:p>
          <a:p>
            <a:pPr lvl="2"/>
            <a:r>
              <a:rPr lang="en-US" dirty="0" smtClean="0"/>
              <a:t>Parameters</a:t>
            </a:r>
          </a:p>
          <a:p>
            <a:pPr lvl="1"/>
            <a:r>
              <a:rPr lang="en-US" dirty="0" smtClean="0"/>
              <a:t>Shapes</a:t>
            </a:r>
          </a:p>
          <a:p>
            <a:pPr lvl="2"/>
            <a:r>
              <a:rPr lang="en-US" dirty="0" smtClean="0"/>
              <a:t>Ellipses</a:t>
            </a:r>
          </a:p>
          <a:p>
            <a:pPr lvl="2"/>
            <a:r>
              <a:rPr lang="en-US" dirty="0" smtClean="0"/>
              <a:t>Rectangles</a:t>
            </a:r>
          </a:p>
          <a:p>
            <a:pPr lvl="1"/>
            <a:endParaRPr lang="en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45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dirty="0" smtClean="0"/>
              <a:t>February 9 (10)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r>
              <a:rPr lang="en" dirty="0" smtClean="0"/>
              <a:t>: </a:t>
            </a:r>
            <a:r>
              <a:rPr lang="en" dirty="0"/>
              <a:t>Looping Structures</a:t>
            </a:r>
          </a:p>
        </p:txBody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629200" y="2095123"/>
            <a:ext cx="10962800" cy="426704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Objective: the students will be able to use for-while loops in order to draw a house which must include a roof, front, 4 windows, siding extending along the perimeter of the house and grass at the bottom (using at least 1 image).</a:t>
            </a:r>
          </a:p>
          <a:p>
            <a:pPr marL="609585" indent="-304792"/>
            <a:r>
              <a:rPr lang="en" dirty="0"/>
              <a:t>Direct instruction: for-while loops</a:t>
            </a:r>
          </a:p>
          <a:p>
            <a:pPr marL="609585" indent="-304792"/>
            <a:r>
              <a:rPr lang="en" dirty="0"/>
              <a:t>Guided practice: The Loopy Ruler</a:t>
            </a:r>
          </a:p>
          <a:p>
            <a:pPr marL="609585" indent="-304792"/>
            <a:r>
              <a:rPr lang="en" dirty="0"/>
              <a:t>Independent practice: Loopy Landscape</a:t>
            </a:r>
          </a:p>
          <a:p>
            <a:pPr marL="609585" indent="-304792"/>
            <a:r>
              <a:rPr lang="en" dirty="0"/>
              <a:t>Homework (due </a:t>
            </a:r>
            <a:r>
              <a:rPr lang="en-US" dirty="0" smtClean="0"/>
              <a:t>Feb. </a:t>
            </a:r>
            <a:r>
              <a:rPr lang="en-US" smtClean="0"/>
              <a:t>15</a:t>
            </a:r>
            <a:r>
              <a:rPr lang="en" smtClean="0"/>
              <a:t>): </a:t>
            </a:r>
            <a:r>
              <a:rPr lang="en" dirty="0"/>
              <a:t>complete the Constellation Maker challenge on Khan </a:t>
            </a:r>
            <a:r>
              <a:rPr lang="en" dirty="0" smtClean="0"/>
              <a:t>Academy</a:t>
            </a:r>
            <a:r>
              <a:rPr lang="en-US" dirty="0" smtClean="0"/>
              <a:t>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84804979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dirty="0" smtClean="0"/>
              <a:t>February 10-15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r>
              <a:rPr lang="en" dirty="0" smtClean="0"/>
              <a:t>: </a:t>
            </a:r>
            <a:r>
              <a:rPr lang="en-US" dirty="0" smtClean="0"/>
              <a:t>Do-While Loop</a:t>
            </a:r>
            <a:r>
              <a:rPr lang="en" dirty="0" smtClean="0"/>
              <a:t>s</a:t>
            </a:r>
            <a:endParaRPr lang="en" dirty="0"/>
          </a:p>
        </p:txBody>
      </p:sp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29200" y="2211034"/>
            <a:ext cx="10962800" cy="38034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Objective: the students will be able to use for-while loops in order to draw a house which must include a roof, front, 4 windows, siding extending along the perimeter of the house and grass at the bottom (using at least 2 images from the Khan Academy images library).</a:t>
            </a:r>
          </a:p>
          <a:p>
            <a:pPr marL="609585" indent="-304792"/>
            <a:r>
              <a:rPr lang="en" dirty="0"/>
              <a:t>Direct instruction: </a:t>
            </a:r>
            <a:r>
              <a:rPr lang="en-US" dirty="0" smtClean="0"/>
              <a:t>do</a:t>
            </a:r>
            <a:r>
              <a:rPr lang="en" dirty="0" smtClean="0"/>
              <a:t>-while </a:t>
            </a:r>
            <a:r>
              <a:rPr lang="en" dirty="0"/>
              <a:t>loops</a:t>
            </a:r>
          </a:p>
          <a:p>
            <a:pPr marL="609585" indent="-304792"/>
            <a:r>
              <a:rPr lang="en" dirty="0"/>
              <a:t>Guided practice: Lined Paper</a:t>
            </a:r>
          </a:p>
          <a:p>
            <a:pPr marL="609585" indent="-304792"/>
            <a:r>
              <a:rPr lang="en" dirty="0"/>
              <a:t>Project: Build-a-House</a:t>
            </a:r>
          </a:p>
        </p:txBody>
      </p:sp>
    </p:spTree>
    <p:extLst>
      <p:ext uri="{BB962C8B-B14F-4D97-AF65-F5344CB8AC3E}">
        <p14:creationId xmlns:p14="http://schemas.microsoft.com/office/powerpoint/2010/main" val="196005837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February 16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/>
              <a:t>Log on to the Intro JS class on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http://www.khanacademy.org</a:t>
            </a:r>
            <a:r>
              <a:rPr lang="en"/>
              <a:t> and proceed to the section on writing clean code.  Complete the online quiz.  When you see the result screen, stop and show me your results.</a:t>
            </a:r>
          </a:p>
        </p:txBody>
      </p:sp>
    </p:spTree>
    <p:extLst>
      <p:ext uri="{BB962C8B-B14F-4D97-AF65-F5344CB8AC3E}">
        <p14:creationId xmlns:p14="http://schemas.microsoft.com/office/powerpoint/2010/main" val="149166761"/>
      </p:ext>
    </p:extLst>
  </p:cSld>
  <p:clrMapOvr>
    <a:masterClrMapping/>
  </p:clrMapOvr>
  <p:transition spd="slow">
    <p:cut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February 17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310" name="Shape 310"/>
          <p:cNvSpPr txBox="1">
            <a:spLocks noGrp="1"/>
          </p:cNvSpPr>
          <p:nvPr>
            <p:ph type="body" idx="1"/>
          </p:nvPr>
        </p:nvSpPr>
        <p:spPr>
          <a:xfrm>
            <a:off x="629200" y="1873351"/>
            <a:ext cx="10962800" cy="42600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sz="2400" dirty="0"/>
              <a:t>Quiz: identify the two errors in the following code and </a:t>
            </a:r>
            <a:r>
              <a:rPr lang="en" sz="2400" u="sng" dirty="0"/>
              <a:t>show me your “Favorite Animals” homework:</a:t>
            </a:r>
          </a:p>
          <a:p>
            <a:pPr indent="609585">
              <a:spcAft>
                <a:spcPts val="267"/>
              </a:spcAft>
              <a:buNone/>
            </a:pPr>
            <a:r>
              <a:rPr lang="en" sz="2400" dirty="0" err="1"/>
              <a:t>var</a:t>
            </a:r>
            <a:r>
              <a:rPr lang="en" sz="2400" dirty="0"/>
              <a:t> </a:t>
            </a:r>
            <a:r>
              <a:rPr lang="en" sz="2400" dirty="0" err="1"/>
              <a:t>favAnimals</a:t>
            </a:r>
            <a:r>
              <a:rPr lang="en" sz="2400" dirty="0"/>
              <a:t> = ["Cat", "Elephant", "Parrot"];</a:t>
            </a:r>
          </a:p>
          <a:p>
            <a:pPr indent="609585">
              <a:spcAft>
                <a:spcPts val="267"/>
              </a:spcAft>
              <a:buNone/>
            </a:pPr>
            <a:r>
              <a:rPr lang="en" sz="2400" dirty="0" err="1"/>
              <a:t>var</a:t>
            </a:r>
            <a:r>
              <a:rPr lang="en" sz="2400" dirty="0"/>
              <a:t> </a:t>
            </a:r>
            <a:r>
              <a:rPr lang="en" sz="2400" dirty="0" err="1"/>
              <a:t>i</a:t>
            </a:r>
            <a:r>
              <a:rPr lang="en" sz="2400" dirty="0"/>
              <a:t> = 0</a:t>
            </a:r>
          </a:p>
          <a:p>
            <a:pPr indent="609585">
              <a:spcAft>
                <a:spcPts val="267"/>
              </a:spcAft>
              <a:buNone/>
            </a:pPr>
            <a:r>
              <a:rPr lang="en" sz="2400" dirty="0" err="1"/>
              <a:t>var</a:t>
            </a:r>
            <a:r>
              <a:rPr lang="en" sz="2400" dirty="0"/>
              <a:t> </a:t>
            </a:r>
            <a:r>
              <a:rPr lang="en" sz="2400" dirty="0" err="1"/>
              <a:t>moreAnimals</a:t>
            </a:r>
            <a:r>
              <a:rPr lang="en" sz="2400" dirty="0"/>
              <a:t> = ["Cat", "Elephant", "Parrot", "Dog", "Hamster"];</a:t>
            </a:r>
          </a:p>
          <a:p>
            <a:pPr indent="609585">
              <a:spcAft>
                <a:spcPts val="267"/>
              </a:spcAft>
              <a:buNone/>
            </a:pPr>
            <a:r>
              <a:rPr lang="en" sz="2400" dirty="0"/>
              <a:t>while (</a:t>
            </a:r>
            <a:r>
              <a:rPr lang="en" sz="2400" dirty="0" err="1"/>
              <a:t>i</a:t>
            </a:r>
            <a:r>
              <a:rPr lang="en" sz="2400" dirty="0"/>
              <a:t> &lt; </a:t>
            </a:r>
            <a:r>
              <a:rPr lang="en" sz="2400" dirty="0" err="1"/>
              <a:t>favAnimals.length</a:t>
            </a:r>
            <a:r>
              <a:rPr lang="en" sz="2400" dirty="0"/>
              <a:t>) {</a:t>
            </a:r>
          </a:p>
          <a:p>
            <a:pPr>
              <a:spcAft>
                <a:spcPts val="267"/>
              </a:spcAft>
              <a:buNone/>
            </a:pPr>
            <a:r>
              <a:rPr lang="en" sz="2400" dirty="0"/>
              <a:t>		</a:t>
            </a:r>
            <a:r>
              <a:rPr lang="en-US" sz="2400" dirty="0" smtClean="0"/>
              <a:t>	</a:t>
            </a:r>
            <a:r>
              <a:rPr lang="en" sz="2400" dirty="0" smtClean="0"/>
              <a:t>fill </a:t>
            </a:r>
            <a:r>
              <a:rPr lang="en" sz="2400" dirty="0"/>
              <a:t>(255, 0, 0);</a:t>
            </a:r>
          </a:p>
          <a:p>
            <a:pPr>
              <a:spcAft>
                <a:spcPts val="267"/>
              </a:spcAft>
              <a:buNone/>
            </a:pPr>
            <a:r>
              <a:rPr lang="en" sz="2400" dirty="0"/>
              <a:t>		</a:t>
            </a:r>
            <a:r>
              <a:rPr lang="en-US" sz="2400" dirty="0" smtClean="0"/>
              <a:t>	</a:t>
            </a:r>
            <a:r>
              <a:rPr lang="en" sz="2400" dirty="0" smtClean="0"/>
              <a:t>text(</a:t>
            </a:r>
            <a:r>
              <a:rPr lang="en" sz="2400" dirty="0" err="1" smtClean="0"/>
              <a:t>favAnimals</a:t>
            </a:r>
            <a:r>
              <a:rPr lang="en" sz="2400" dirty="0" smtClean="0"/>
              <a:t>[iii</a:t>
            </a:r>
            <a:r>
              <a:rPr lang="en" sz="2400" dirty="0"/>
              <a:t>], 10,30+10*</a:t>
            </a:r>
            <a:r>
              <a:rPr lang="en" sz="2400" dirty="0" err="1"/>
              <a:t>i</a:t>
            </a:r>
            <a:r>
              <a:rPr lang="en" sz="2400" dirty="0"/>
              <a:t>);</a:t>
            </a:r>
          </a:p>
          <a:p>
            <a:pPr>
              <a:spcAft>
                <a:spcPts val="267"/>
              </a:spcAft>
              <a:buNone/>
            </a:pPr>
            <a:r>
              <a:rPr lang="en" sz="2400" dirty="0"/>
              <a:t>		</a:t>
            </a:r>
            <a:r>
              <a:rPr lang="en-US" sz="2400" dirty="0" smtClean="0"/>
              <a:t>	</a:t>
            </a:r>
            <a:r>
              <a:rPr lang="en" sz="2400" dirty="0" smtClean="0"/>
              <a:t>I</a:t>
            </a:r>
            <a:r>
              <a:rPr lang="en" sz="2400" dirty="0"/>
              <a:t>++;</a:t>
            </a:r>
          </a:p>
          <a:p>
            <a:pPr indent="609585">
              <a:spcAft>
                <a:spcPts val="267"/>
              </a:spcAft>
              <a:buNone/>
            </a:pPr>
            <a:r>
              <a:rPr lang="en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12956501"/>
      </p:ext>
    </p:extLst>
  </p:cSld>
  <p:clrMapOvr>
    <a:masterClrMapping/>
  </p:clrMapOvr>
  <p:transition spd="slow">
    <p:cut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smtClean="0"/>
              <a:t>February 16 &amp; 17, 2017</a:t>
            </a:r>
            <a:r>
              <a:rPr lang="en" smtClean="0"/>
              <a:t>: </a:t>
            </a:r>
            <a:r>
              <a:rPr lang="en"/>
              <a:t>Arrays</a:t>
            </a:r>
          </a:p>
        </p:txBody>
      </p:sp>
      <p:sp>
        <p:nvSpPr>
          <p:cNvPr id="316" name="Shape 316"/>
          <p:cNvSpPr txBox="1">
            <a:spLocks noGrp="1"/>
          </p:cNvSpPr>
          <p:nvPr>
            <p:ph type="body" idx="1"/>
          </p:nvPr>
        </p:nvSpPr>
        <p:spPr>
          <a:xfrm>
            <a:off x="629200" y="2095127"/>
            <a:ext cx="10962800" cy="4087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Objective: the students will be able to store multiple values in variables using arrays in order to create an animated drawing consisting of a series of small dots moving simultaneously from the top of the screen to the bottom.</a:t>
            </a:r>
          </a:p>
          <a:p>
            <a:pPr>
              <a:spcAft>
                <a:spcPts val="667"/>
              </a:spcAft>
              <a:buNone/>
            </a:pPr>
            <a:r>
              <a:rPr lang="en" dirty="0"/>
              <a:t>Direct Instruction: Arrays</a:t>
            </a:r>
          </a:p>
          <a:p>
            <a:pPr>
              <a:spcAft>
                <a:spcPts val="667"/>
              </a:spcAft>
              <a:buNone/>
            </a:pPr>
            <a:r>
              <a:rPr lang="en" dirty="0"/>
              <a:t>Guided Practice: Favorite </a:t>
            </a:r>
            <a:r>
              <a:rPr lang="en" dirty="0" smtClean="0"/>
              <a:t>Fruits</a:t>
            </a:r>
            <a:endParaRPr lang="en" dirty="0"/>
          </a:p>
          <a:p>
            <a:pPr>
              <a:spcAft>
                <a:spcPts val="667"/>
              </a:spcAft>
              <a:buNone/>
            </a:pPr>
            <a:r>
              <a:rPr lang="en" dirty="0"/>
              <a:t>Project: </a:t>
            </a:r>
            <a:r>
              <a:rPr lang="en-US" dirty="0" smtClean="0"/>
              <a:t>Favorite Animals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315176805"/>
      </p:ext>
    </p:extLst>
  </p:cSld>
  <p:clrMapOvr>
    <a:masterClrMapping/>
  </p:clrMapOvr>
  <p:transition spd="slow">
    <p:cut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February 21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-US" dirty="0" smtClean="0"/>
              <a:t>Load the “Favorite Animals” project from last week for one final check-off.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04392297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February 22-23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r>
              <a:rPr lang="en-US" dirty="0" smtClean="0"/>
              <a:t>Feb. 22: log on to </a:t>
            </a:r>
            <a:r>
              <a:rPr lang="en-US" dirty="0" smtClean="0">
                <a:hlinkClick r:id="rId3"/>
              </a:rPr>
              <a:t>http://www.khanacademy.com</a:t>
            </a:r>
            <a:r>
              <a:rPr lang="en-US" dirty="0" smtClean="0"/>
              <a:t> and create a blank JavaScript program.</a:t>
            </a:r>
          </a:p>
          <a:p>
            <a:r>
              <a:rPr lang="en-US" dirty="0" smtClean="0"/>
              <a:t>Feb. 23: </a:t>
            </a:r>
            <a:r>
              <a:rPr lang="en-US" dirty="0"/>
              <a:t>log on to </a:t>
            </a:r>
            <a:r>
              <a:rPr lang="en-US" dirty="0">
                <a:hlinkClick r:id="rId3"/>
              </a:rPr>
              <a:t>http://www.khanacademy.com</a:t>
            </a:r>
            <a:r>
              <a:rPr lang="en-US" dirty="0"/>
              <a:t> </a:t>
            </a:r>
            <a:r>
              <a:rPr lang="en-US" dirty="0" smtClean="0"/>
              <a:t>and load your “Make It Rain” project.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7618723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629200" y="500874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dirty="0" smtClean="0"/>
              <a:t>February 21-23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r>
              <a:rPr lang="en" dirty="0" smtClean="0"/>
              <a:t>: </a:t>
            </a:r>
            <a:r>
              <a:rPr lang="en" dirty="0"/>
              <a:t>Arrays</a:t>
            </a:r>
          </a:p>
        </p:txBody>
      </p:sp>
      <p:sp>
        <p:nvSpPr>
          <p:cNvPr id="316" name="Shape 316"/>
          <p:cNvSpPr txBox="1">
            <a:spLocks noGrp="1"/>
          </p:cNvSpPr>
          <p:nvPr>
            <p:ph type="body" idx="1"/>
          </p:nvPr>
        </p:nvSpPr>
        <p:spPr>
          <a:xfrm>
            <a:off x="629200" y="1286069"/>
            <a:ext cx="10962800" cy="5571931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r>
              <a:rPr lang="en" dirty="0"/>
              <a:t>Objective: the students will be able to store multiple values in variables using arrays in order to create an animated drawing consisting of a series of small dots moving simultaneously from the top of the screen to the bottom.</a:t>
            </a:r>
          </a:p>
          <a:p>
            <a:pPr>
              <a:spcAft>
                <a:spcPts val="667"/>
              </a:spcAft>
            </a:pPr>
            <a:r>
              <a:rPr lang="en" dirty="0"/>
              <a:t>Direct Instruction: </a:t>
            </a:r>
            <a:endParaRPr lang="en-US" dirty="0" smtClean="0"/>
          </a:p>
          <a:p>
            <a:pPr lvl="1">
              <a:spcAft>
                <a:spcPts val="667"/>
              </a:spcAft>
            </a:pPr>
            <a:r>
              <a:rPr lang="en" dirty="0" smtClean="0"/>
              <a:t>Array</a:t>
            </a:r>
            <a:r>
              <a:rPr lang="en-US" dirty="0" smtClean="0"/>
              <a:t> Methods (length, push and pop)</a:t>
            </a:r>
          </a:p>
          <a:p>
            <a:pPr lvl="1">
              <a:spcAft>
                <a:spcPts val="667"/>
              </a:spcAft>
            </a:pPr>
            <a:r>
              <a:rPr lang="en-US" dirty="0" smtClean="0"/>
              <a:t>Mouse Buttons (</a:t>
            </a:r>
            <a:r>
              <a:rPr lang="en-US" dirty="0" err="1" smtClean="0"/>
              <a:t>mouseClicked</a:t>
            </a:r>
            <a:r>
              <a:rPr lang="en-US" dirty="0" smtClean="0"/>
              <a:t>, LEFT and RIGHT)</a:t>
            </a:r>
          </a:p>
          <a:p>
            <a:pPr>
              <a:spcAft>
                <a:spcPts val="667"/>
              </a:spcAft>
            </a:pPr>
            <a:r>
              <a:rPr lang="en-US" dirty="0" smtClean="0"/>
              <a:t>Guided Practice: Constellation Maker</a:t>
            </a:r>
            <a:endParaRPr lang="en" dirty="0"/>
          </a:p>
          <a:p>
            <a:pPr>
              <a:spcAft>
                <a:spcPts val="667"/>
              </a:spcAft>
            </a:pPr>
            <a:r>
              <a:rPr lang="en" dirty="0" smtClean="0"/>
              <a:t>Project</a:t>
            </a:r>
            <a:r>
              <a:rPr lang="en" dirty="0"/>
              <a:t>: Make it </a:t>
            </a:r>
            <a:r>
              <a:rPr lang="en" dirty="0" smtClean="0"/>
              <a:t>Rain</a:t>
            </a:r>
            <a:r>
              <a:rPr lang="en-US" dirty="0" smtClean="0"/>
              <a:t>: translate the plain English steps on the handout </a:t>
            </a:r>
            <a:r>
              <a:rPr lang="en-US" u="sng" dirty="0" smtClean="0"/>
              <a:t>in order</a:t>
            </a:r>
            <a:r>
              <a:rPr lang="en-US" dirty="0" smtClean="0"/>
              <a:t> into JavaScript (due Feb. 23, 20 project points)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04090015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February 24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328" name="Shape 328"/>
          <p:cNvSpPr txBox="1">
            <a:spLocks noGrp="1"/>
          </p:cNvSpPr>
          <p:nvPr>
            <p:ph type="body" idx="1"/>
          </p:nvPr>
        </p:nvSpPr>
        <p:spPr>
          <a:xfrm>
            <a:off x="629200" y="2169538"/>
            <a:ext cx="5184400" cy="4089593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 marL="609585" indent="-304792"/>
            <a:r>
              <a:rPr lang="en-US" dirty="0" smtClean="0"/>
              <a:t>Copy the following terms</a:t>
            </a:r>
            <a:r>
              <a:rPr lang="en" dirty="0" smtClean="0"/>
              <a:t>:</a:t>
            </a:r>
            <a:endParaRPr lang="en" dirty="0"/>
          </a:p>
          <a:p>
            <a:pPr marL="1219170" lvl="1" indent="-304792"/>
            <a:r>
              <a:rPr lang="en" sz="2200" dirty="0"/>
              <a:t>Object: a single variable which stores multiple pieces of related information</a:t>
            </a:r>
          </a:p>
          <a:p>
            <a:pPr marL="1219170" lvl="1" indent="-304792"/>
            <a:r>
              <a:rPr lang="en" sz="2200" dirty="0"/>
              <a:t>Property: the bits of information which tell the computer what the object is about</a:t>
            </a:r>
          </a:p>
          <a:p>
            <a:pPr marL="1219170" lvl="1" indent="-304792"/>
            <a:r>
              <a:rPr lang="en" sz="2200" dirty="0"/>
              <a:t>Value: the quantity/quality of the property</a:t>
            </a:r>
          </a:p>
          <a:p>
            <a:pPr marL="1219170" lvl="1" indent="-304792"/>
            <a:r>
              <a:rPr lang="en" sz="2200" dirty="0"/>
              <a:t>Reference: </a:t>
            </a:r>
            <a:r>
              <a:rPr lang="en" sz="2200" dirty="0" err="1"/>
              <a:t>object.property</a:t>
            </a:r>
            <a:endParaRPr lang="en" sz="2200" dirty="0"/>
          </a:p>
          <a:p>
            <a:pPr>
              <a:buNone/>
            </a:pPr>
            <a:endParaRPr dirty="0"/>
          </a:p>
        </p:txBody>
      </p:sp>
      <p:sp>
        <p:nvSpPr>
          <p:cNvPr id="329" name="Shape 329"/>
          <p:cNvSpPr txBox="1"/>
          <p:nvPr/>
        </p:nvSpPr>
        <p:spPr>
          <a:xfrm>
            <a:off x="6671482" y="2550734"/>
            <a:ext cx="4432400" cy="33272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pPr>
              <a:spcAft>
                <a:spcPts val="133"/>
              </a:spcAft>
            </a:pPr>
            <a:r>
              <a:rPr lang="en-US" sz="2133" dirty="0" smtClean="0">
                <a:ea typeface="Roboto"/>
                <a:cs typeface="Roboto"/>
                <a:sym typeface="Roboto"/>
              </a:rPr>
              <a:t>Example of an object:</a:t>
            </a:r>
          </a:p>
          <a:p>
            <a:pPr>
              <a:spcAft>
                <a:spcPts val="133"/>
              </a:spcAft>
            </a:pPr>
            <a:endParaRPr lang="en-US" sz="2133" dirty="0" smtClean="0">
              <a:ea typeface="Roboto"/>
              <a:cs typeface="Roboto"/>
              <a:sym typeface="Roboto"/>
            </a:endParaRPr>
          </a:p>
          <a:p>
            <a:pPr>
              <a:spcAft>
                <a:spcPts val="133"/>
              </a:spcAft>
            </a:pPr>
            <a:r>
              <a:rPr lang="en" sz="2133" dirty="0" err="1" smtClean="0">
                <a:ea typeface="Roboto"/>
                <a:cs typeface="Roboto"/>
                <a:sym typeface="Roboto"/>
              </a:rPr>
              <a:t>var</a:t>
            </a:r>
            <a:r>
              <a:rPr lang="en" sz="2133" dirty="0" smtClean="0">
                <a:ea typeface="Roboto"/>
                <a:cs typeface="Roboto"/>
                <a:sym typeface="Roboto"/>
              </a:rPr>
              <a:t> </a:t>
            </a:r>
            <a:r>
              <a:rPr lang="en" sz="2133" dirty="0">
                <a:ea typeface="Roboto"/>
                <a:cs typeface="Roboto"/>
                <a:sym typeface="Roboto"/>
              </a:rPr>
              <a:t>person </a:t>
            </a:r>
            <a:r>
              <a:rPr lang="en" sz="2133" dirty="0" smtClean="0">
                <a:ea typeface="Roboto"/>
                <a:cs typeface="Roboto"/>
                <a:sym typeface="Roboto"/>
              </a:rPr>
              <a:t>{</a:t>
            </a:r>
            <a:endParaRPr lang="en" sz="2133" dirty="0">
              <a:ea typeface="Roboto"/>
              <a:cs typeface="Roboto"/>
              <a:sym typeface="Roboto"/>
            </a:endParaRPr>
          </a:p>
          <a:p>
            <a:pPr indent="609585">
              <a:spcAft>
                <a:spcPts val="133"/>
              </a:spcAft>
            </a:pPr>
            <a:r>
              <a:rPr lang="en-US" sz="2133" dirty="0" smtClean="0">
                <a:ea typeface="Roboto"/>
                <a:cs typeface="Roboto"/>
                <a:sym typeface="Roboto"/>
              </a:rPr>
              <a:t>ID: 3345678,</a:t>
            </a:r>
          </a:p>
          <a:p>
            <a:pPr indent="609585">
              <a:spcAft>
                <a:spcPts val="133"/>
              </a:spcAft>
            </a:pPr>
            <a:r>
              <a:rPr lang="en" sz="2133" dirty="0" err="1" smtClean="0">
                <a:ea typeface="Roboto"/>
                <a:cs typeface="Roboto"/>
                <a:sym typeface="Roboto"/>
              </a:rPr>
              <a:t>lastName</a:t>
            </a:r>
            <a:r>
              <a:rPr lang="en" sz="2133" dirty="0">
                <a:ea typeface="Roboto"/>
                <a:cs typeface="Roboto"/>
                <a:sym typeface="Roboto"/>
              </a:rPr>
              <a:t>: Smith,</a:t>
            </a:r>
          </a:p>
          <a:p>
            <a:pPr indent="609585">
              <a:spcAft>
                <a:spcPts val="133"/>
              </a:spcAft>
            </a:pPr>
            <a:r>
              <a:rPr lang="en" sz="2133" dirty="0" err="1">
                <a:ea typeface="Roboto"/>
                <a:cs typeface="Roboto"/>
                <a:sym typeface="Roboto"/>
              </a:rPr>
              <a:t>firstName</a:t>
            </a:r>
            <a:r>
              <a:rPr lang="en" sz="2133" dirty="0">
                <a:ea typeface="Roboto"/>
                <a:cs typeface="Roboto"/>
                <a:sym typeface="Roboto"/>
              </a:rPr>
              <a:t>: John,</a:t>
            </a:r>
          </a:p>
          <a:p>
            <a:pPr indent="609585">
              <a:spcAft>
                <a:spcPts val="133"/>
              </a:spcAft>
            </a:pPr>
            <a:r>
              <a:rPr lang="en" sz="2133" dirty="0">
                <a:ea typeface="Roboto"/>
                <a:cs typeface="Roboto"/>
                <a:sym typeface="Roboto"/>
              </a:rPr>
              <a:t>Age: </a:t>
            </a:r>
            <a:r>
              <a:rPr lang="en" sz="2133" dirty="0" smtClean="0">
                <a:ea typeface="Roboto"/>
                <a:cs typeface="Roboto"/>
                <a:sym typeface="Roboto"/>
              </a:rPr>
              <a:t>17,</a:t>
            </a:r>
            <a:endParaRPr lang="en" sz="2133" dirty="0">
              <a:ea typeface="Roboto"/>
              <a:cs typeface="Roboto"/>
              <a:sym typeface="Roboto"/>
            </a:endParaRPr>
          </a:p>
          <a:p>
            <a:pPr indent="609585">
              <a:spcAft>
                <a:spcPts val="133"/>
              </a:spcAft>
            </a:pPr>
            <a:r>
              <a:rPr lang="en" sz="2133" dirty="0">
                <a:ea typeface="Roboto"/>
                <a:cs typeface="Roboto"/>
                <a:sym typeface="Roboto"/>
              </a:rPr>
              <a:t>graduated: false</a:t>
            </a:r>
          </a:p>
          <a:p>
            <a:pPr>
              <a:spcAft>
                <a:spcPts val="133"/>
              </a:spcAft>
            </a:pPr>
            <a:r>
              <a:rPr lang="en" sz="2133" dirty="0">
                <a:ea typeface="Roboto"/>
                <a:cs typeface="Roboto"/>
                <a:sym typeface="Roboto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62064430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February 27-28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5690577" cy="339062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Quiz </a:t>
            </a:r>
            <a:r>
              <a:rPr lang="en" dirty="0" smtClean="0"/>
              <a:t>(</a:t>
            </a:r>
            <a:r>
              <a:rPr lang="en-US" dirty="0" smtClean="0"/>
              <a:t>10</a:t>
            </a:r>
            <a:r>
              <a:rPr lang="en" dirty="0" smtClean="0"/>
              <a:t> </a:t>
            </a:r>
            <a:r>
              <a:rPr lang="en" dirty="0"/>
              <a:t>quiz points): </a:t>
            </a:r>
            <a:r>
              <a:rPr lang="en-US" dirty="0" smtClean="0"/>
              <a:t>on the slips provided, write your name, today’s date.  </a:t>
            </a:r>
            <a:r>
              <a:rPr lang="en-US" dirty="0"/>
              <a:t>I</a:t>
            </a:r>
            <a:r>
              <a:rPr lang="en" dirty="0" err="1" smtClean="0"/>
              <a:t>dentify</a:t>
            </a:r>
            <a:r>
              <a:rPr lang="en" dirty="0" smtClean="0"/>
              <a:t> </a:t>
            </a:r>
            <a:r>
              <a:rPr lang="en-US" dirty="0" smtClean="0"/>
              <a:t>the object variable, one property of the object and at least three</a:t>
            </a:r>
            <a:r>
              <a:rPr lang="en" dirty="0" smtClean="0"/>
              <a:t> </a:t>
            </a:r>
            <a:r>
              <a:rPr lang="en" u="sng" dirty="0"/>
              <a:t>syntax</a:t>
            </a:r>
            <a:r>
              <a:rPr lang="en" dirty="0"/>
              <a:t> errors in the following code sample</a:t>
            </a:r>
            <a:r>
              <a:rPr lang="en" dirty="0" smtClean="0"/>
              <a:t>:</a:t>
            </a:r>
            <a:endParaRPr lang="en" dirty="0"/>
          </a:p>
        </p:txBody>
      </p:sp>
      <p:sp>
        <p:nvSpPr>
          <p:cNvPr id="2" name="TextBox 1"/>
          <p:cNvSpPr txBox="1"/>
          <p:nvPr/>
        </p:nvSpPr>
        <p:spPr>
          <a:xfrm>
            <a:off x="6911439" y="2558767"/>
            <a:ext cx="4512624" cy="2741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33"/>
              </a:spcAft>
              <a:buNone/>
            </a:pPr>
            <a:r>
              <a:rPr lang="en" sz="2800" dirty="0" err="1"/>
              <a:t>var</a:t>
            </a:r>
            <a:r>
              <a:rPr lang="en" sz="2800" dirty="0"/>
              <a:t> person {</a:t>
            </a:r>
          </a:p>
          <a:p>
            <a:pPr>
              <a:spcAft>
                <a:spcPts val="133"/>
              </a:spcAft>
              <a:buNone/>
            </a:pPr>
            <a:r>
              <a:rPr lang="en" sz="2800" dirty="0"/>
              <a:t>	ID 3345678</a:t>
            </a:r>
            <a:endParaRPr lang="en-US" sz="2800" dirty="0"/>
          </a:p>
          <a:p>
            <a:pPr>
              <a:spcAft>
                <a:spcPts val="133"/>
              </a:spcAft>
              <a:buNone/>
            </a:pPr>
            <a:r>
              <a:rPr lang="en-US" sz="2800" dirty="0"/>
              <a:t>	</a:t>
            </a:r>
            <a:r>
              <a:rPr lang="en" sz="2800" dirty="0" err="1"/>
              <a:t>lastName</a:t>
            </a:r>
            <a:r>
              <a:rPr lang="en" sz="2800" dirty="0"/>
              <a:t>: Smith</a:t>
            </a:r>
            <a:endParaRPr lang="en-US" sz="2800" dirty="0"/>
          </a:p>
          <a:p>
            <a:pPr>
              <a:spcAft>
                <a:spcPts val="133"/>
              </a:spcAft>
              <a:buNone/>
            </a:pPr>
            <a:r>
              <a:rPr lang="en-US" sz="2800" dirty="0"/>
              <a:t>	</a:t>
            </a:r>
            <a:r>
              <a:rPr lang="en" sz="2800" dirty="0" err="1"/>
              <a:t>firstName</a:t>
            </a:r>
            <a:r>
              <a:rPr lang="en" sz="2800" dirty="0"/>
              <a:t>: John</a:t>
            </a:r>
            <a:endParaRPr lang="en-US" sz="2800" dirty="0"/>
          </a:p>
          <a:p>
            <a:pPr>
              <a:spcAft>
                <a:spcPts val="133"/>
              </a:spcAft>
              <a:buNone/>
            </a:pPr>
            <a:r>
              <a:rPr lang="en-US" sz="2800" dirty="0"/>
              <a:t>	</a:t>
            </a:r>
            <a:r>
              <a:rPr lang="en" sz="2800" dirty="0"/>
              <a:t>Age: </a:t>
            </a:r>
            <a:r>
              <a:rPr lang="en" sz="2800" dirty="0" smtClean="0"/>
              <a:t>17</a:t>
            </a:r>
            <a:endParaRPr lang="en-US" sz="2800" dirty="0" smtClean="0"/>
          </a:p>
          <a:p>
            <a:pPr>
              <a:spcAft>
                <a:spcPts val="133"/>
              </a:spcAft>
              <a:buNone/>
            </a:pPr>
            <a:r>
              <a:rPr lang="en-US" sz="2800" dirty="0"/>
              <a:t>	</a:t>
            </a:r>
            <a:r>
              <a:rPr lang="en-US" sz="2800" dirty="0" smtClean="0"/>
              <a:t>graduated: false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144646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November 28-December 2, 2006: Snowmen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" dirty="0"/>
              <a:t>Objective: be able to analyze a scene in order to create an animation sequence with a background, foreground and at least 1 animated element</a:t>
            </a:r>
            <a:r>
              <a:rPr lang="en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November 28: in pairs, draw 7 concentric ellipses in decreasing size using the 7 spectral colors in the standard order of chromaticity (30 classwork points).</a:t>
            </a:r>
          </a:p>
          <a:p>
            <a:pPr lvl="1"/>
            <a:r>
              <a:rPr lang="en-US" dirty="0" smtClean="0"/>
              <a:t>November 29: independently, complete the “Simple Snowman challenge” on Khan Academy (30 classwork points).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November 30: in pairs, draw a Christmas tree consisting of at least 10 shapes of varying sizes and colors consisting of rectangles, triangles, points, lines  and ellipses (30 classwork points).</a:t>
            </a:r>
          </a:p>
          <a:p>
            <a:pPr lvl="1"/>
            <a:r>
              <a:rPr lang="en-US" dirty="0" smtClean="0"/>
              <a:t>December 1: independently, complete the “Waving Snowman challenge” on Khan Academy (30 classwork points).</a:t>
            </a:r>
          </a:p>
          <a:p>
            <a:pPr lvl="1"/>
            <a:r>
              <a:rPr lang="en-US" dirty="0" smtClean="0"/>
              <a:t>December 2: complete the ”Wild Animal” project (10 project points).</a:t>
            </a:r>
          </a:p>
          <a:p>
            <a:pPr lvl="1"/>
            <a:endParaRPr lang="en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1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dirty="0" smtClean="0"/>
              <a:t>February 24-27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r>
              <a:rPr lang="en" dirty="0" smtClean="0"/>
              <a:t>: </a:t>
            </a:r>
            <a:r>
              <a:rPr lang="en" dirty="0"/>
              <a:t>Objects</a:t>
            </a:r>
          </a:p>
        </p:txBody>
      </p:sp>
      <p:sp>
        <p:nvSpPr>
          <p:cNvPr id="336" name="Shape 336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41588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Objective: the students will be able to store values in multiple properties of objects in order to draw a bookshelf with at least 2 books on it which will consist of at least 2 rectangles of at least 1 color, with authors and titles.</a:t>
            </a:r>
          </a:p>
          <a:p>
            <a:pPr>
              <a:buNone/>
            </a:pPr>
            <a:r>
              <a:rPr lang="en" dirty="0"/>
              <a:t>Direct Instruction: objects</a:t>
            </a:r>
          </a:p>
          <a:p>
            <a:pPr>
              <a:buNone/>
            </a:pPr>
            <a:r>
              <a:rPr lang="en" dirty="0"/>
              <a:t>Guided Practice: Recipe Card Challenge</a:t>
            </a:r>
          </a:p>
          <a:p>
            <a:pPr>
              <a:buNone/>
            </a:pPr>
            <a:r>
              <a:rPr lang="en" dirty="0"/>
              <a:t>Independent Practice: Modifying Objects and Picture </a:t>
            </a:r>
            <a:r>
              <a:rPr lang="en" dirty="0" smtClean="0"/>
              <a:t>Painter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52865439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February 28, 2017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one sentence, distinguish between a property of an object and a value.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3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dirty="0" smtClean="0"/>
              <a:t>February 28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r>
              <a:rPr lang="en" dirty="0" smtClean="0"/>
              <a:t>: </a:t>
            </a:r>
            <a:r>
              <a:rPr lang="en" dirty="0"/>
              <a:t>Objects</a:t>
            </a:r>
          </a:p>
        </p:txBody>
      </p:sp>
      <p:sp>
        <p:nvSpPr>
          <p:cNvPr id="336" name="Shape 336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41588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Objective: the students will be able to store values in multiple properties of objects in order to draw a bookshelf with at least 2 books on it which will consist of at least 2 rectangles of at least 1 color, with authors and titles.</a:t>
            </a:r>
          </a:p>
          <a:p>
            <a:pPr>
              <a:buNone/>
            </a:pPr>
            <a:r>
              <a:rPr lang="en" dirty="0"/>
              <a:t>Direct Instruction: </a:t>
            </a:r>
            <a:r>
              <a:rPr lang="en-US" dirty="0" smtClean="0"/>
              <a:t>Review of </a:t>
            </a:r>
            <a:r>
              <a:rPr lang="en-US" dirty="0"/>
              <a:t>O</a:t>
            </a:r>
            <a:r>
              <a:rPr lang="en" dirty="0" smtClean="0"/>
              <a:t>b</a:t>
            </a:r>
            <a:r>
              <a:rPr lang="en-US" dirty="0" smtClean="0"/>
              <a:t>jects</a:t>
            </a:r>
            <a:endParaRPr lang="en" dirty="0"/>
          </a:p>
          <a:p>
            <a:pPr>
              <a:buNone/>
            </a:pPr>
            <a:r>
              <a:rPr lang="en" dirty="0" smtClean="0"/>
              <a:t>Independent </a:t>
            </a:r>
            <a:r>
              <a:rPr lang="en" dirty="0"/>
              <a:t>Practice: </a:t>
            </a:r>
            <a:r>
              <a:rPr lang="en-US" dirty="0" smtClean="0"/>
              <a:t>Bookshelf project (due end of next class, 30 project points)</a:t>
            </a:r>
          </a:p>
          <a:p>
            <a:pPr>
              <a:buNone/>
            </a:pPr>
            <a:r>
              <a:rPr lang="en-US" dirty="0" smtClean="0"/>
              <a:t>Homework: finish the Bookshelf project.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64346053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March 1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smtClean="0"/>
              <a:t>In </a:t>
            </a:r>
            <a:r>
              <a:rPr lang="en" dirty="0"/>
              <a:t>one sentence, define what a scene is.</a:t>
            </a:r>
          </a:p>
        </p:txBody>
      </p:sp>
    </p:spTree>
    <p:extLst>
      <p:ext uri="{BB962C8B-B14F-4D97-AF65-F5344CB8AC3E}">
        <p14:creationId xmlns:p14="http://schemas.microsoft.com/office/powerpoint/2010/main" val="1573971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March 2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-US" dirty="0" smtClean="0"/>
              <a:t>Load your Storyteller code for inspection.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83634977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dirty="0" smtClean="0"/>
              <a:t>March 1-2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r>
              <a:rPr lang="en" dirty="0" smtClean="0"/>
              <a:t>: </a:t>
            </a:r>
            <a:r>
              <a:rPr lang="en" dirty="0"/>
              <a:t>Scene Management</a:t>
            </a:r>
          </a:p>
        </p:txBody>
      </p:sp>
      <p:sp>
        <p:nvSpPr>
          <p:cNvPr id="384" name="Shape 384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808166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Objective: the students will be able to use mouse click events in order to change at least </a:t>
            </a:r>
            <a:r>
              <a:rPr lang="en-US" dirty="0" smtClean="0"/>
              <a:t>6</a:t>
            </a:r>
            <a:r>
              <a:rPr lang="en" dirty="0" smtClean="0"/>
              <a:t> </a:t>
            </a:r>
            <a:r>
              <a:rPr lang="en" dirty="0"/>
              <a:t>screens which contain at least 1 text </a:t>
            </a:r>
            <a:r>
              <a:rPr lang="en" dirty="0" smtClean="0"/>
              <a:t>object</a:t>
            </a:r>
            <a:r>
              <a:rPr lang="en-US" dirty="0" smtClean="0"/>
              <a:t>, </a:t>
            </a:r>
            <a:r>
              <a:rPr lang="en" dirty="0" smtClean="0"/>
              <a:t>1 </a:t>
            </a:r>
            <a:r>
              <a:rPr lang="en" dirty="0"/>
              <a:t>graphics </a:t>
            </a:r>
            <a:r>
              <a:rPr lang="en" dirty="0" smtClean="0"/>
              <a:t>object</a:t>
            </a:r>
            <a:r>
              <a:rPr lang="en-US" dirty="0" smtClean="0"/>
              <a:t> and 2 navigation buttons</a:t>
            </a:r>
            <a:r>
              <a:rPr lang="en" dirty="0" smtClean="0"/>
              <a:t>.</a:t>
            </a:r>
            <a:endParaRPr lang="en" dirty="0"/>
          </a:p>
          <a:p>
            <a:pPr marL="609585" indent="-304792"/>
            <a:r>
              <a:rPr lang="en" dirty="0"/>
              <a:t>Direct Instruction: scene management (storyteller script)</a:t>
            </a:r>
          </a:p>
          <a:p>
            <a:pPr marL="609585" indent="-304792"/>
            <a:r>
              <a:rPr lang="en" dirty="0"/>
              <a:t>Guided practice: screen changes using mouse click events</a:t>
            </a:r>
          </a:p>
          <a:p>
            <a:pPr marL="609585" indent="-304792"/>
            <a:r>
              <a:rPr lang="en-US" dirty="0" smtClean="0"/>
              <a:t>Cooperative Learning</a:t>
            </a:r>
            <a:r>
              <a:rPr lang="en" dirty="0" smtClean="0"/>
              <a:t>: </a:t>
            </a:r>
            <a:r>
              <a:rPr lang="en" dirty="0"/>
              <a:t>create at least </a:t>
            </a:r>
            <a:r>
              <a:rPr lang="en-US" dirty="0" smtClean="0"/>
              <a:t>5</a:t>
            </a:r>
            <a:r>
              <a:rPr lang="en" dirty="0" smtClean="0"/>
              <a:t> </a:t>
            </a:r>
            <a:r>
              <a:rPr lang="en" dirty="0"/>
              <a:t>additional scenes with text and at least 1 image using a mouse click event to change the screen.</a:t>
            </a:r>
          </a:p>
        </p:txBody>
      </p:sp>
    </p:spTree>
    <p:extLst>
      <p:ext uri="{BB962C8B-B14F-4D97-AF65-F5344CB8AC3E}">
        <p14:creationId xmlns:p14="http://schemas.microsoft.com/office/powerpoint/2010/main" val="79613290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</a:t>
            </a:r>
            <a:r>
              <a:rPr lang="en" dirty="0" smtClean="0"/>
              <a:t>Now: </a:t>
            </a:r>
            <a:r>
              <a:rPr lang="en-US" dirty="0" smtClean="0"/>
              <a:t>March</a:t>
            </a:r>
            <a:r>
              <a:rPr lang="en" dirty="0" smtClean="0"/>
              <a:t> </a:t>
            </a:r>
            <a:r>
              <a:rPr lang="en-US" dirty="0" smtClean="0"/>
              <a:t>3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 marL="550926" indent="-514350">
              <a:buAutoNum type="arabicPeriod"/>
            </a:pPr>
            <a:r>
              <a:rPr lang="en" dirty="0" smtClean="0"/>
              <a:t>Log in to Khan Academy and load </a:t>
            </a:r>
            <a:r>
              <a:rPr lang="en" smtClean="0"/>
              <a:t>your Storyteller.</a:t>
            </a:r>
            <a:endParaRPr lang="en" dirty="0" smtClean="0"/>
          </a:p>
          <a:p>
            <a:pPr marL="550926" indent="-514350">
              <a:buAutoNum type="arabicPeriod"/>
            </a:pPr>
            <a:r>
              <a:rPr lang="en" dirty="0" smtClean="0"/>
              <a:t>Quiz (20 </a:t>
            </a:r>
            <a:r>
              <a:rPr lang="en" u="sng" dirty="0" smtClean="0"/>
              <a:t>quiz</a:t>
            </a:r>
            <a:r>
              <a:rPr lang="en" dirty="0" smtClean="0"/>
              <a:t> points): 5 min.</a:t>
            </a:r>
          </a:p>
          <a:p>
            <a:pPr marL="852678" lvl="1" indent="-514350">
              <a:buFont typeface="+mj-lt"/>
              <a:buAutoNum type="alphaLcPeriod"/>
            </a:pPr>
            <a:r>
              <a:rPr lang="en" dirty="0" smtClean="0"/>
              <a:t>starting on line #4, create an </a:t>
            </a:r>
            <a:r>
              <a:rPr lang="en" u="sng" dirty="0" smtClean="0"/>
              <a:t>object</a:t>
            </a:r>
            <a:r>
              <a:rPr lang="en" dirty="0" smtClean="0"/>
              <a:t> variable btnBack.</a:t>
            </a:r>
          </a:p>
          <a:p>
            <a:pPr marL="852678" lvl="1" indent="-514350">
              <a:buFont typeface="+mj-lt"/>
              <a:buAutoNum type="alphaLcPeriod"/>
            </a:pPr>
            <a:r>
              <a:rPr lang="en" dirty="0" smtClean="0"/>
              <a:t>Assign it the following properties and values: x: , y:, colorR: 255, colorG: 0, colorB: 0, text: “Back”, width: 62 and height: 50.  There must be a total of 10 lines when complete.</a:t>
            </a:r>
            <a:endParaRPr lang="en" u="sng" dirty="0"/>
          </a:p>
        </p:txBody>
      </p:sp>
    </p:spTree>
    <p:extLst>
      <p:ext uri="{BB962C8B-B14F-4D97-AF65-F5344CB8AC3E}">
        <p14:creationId xmlns:p14="http://schemas.microsoft.com/office/powerpoint/2010/main" val="85416143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dirty="0" smtClean="0"/>
              <a:t>March</a:t>
            </a:r>
            <a:r>
              <a:rPr lang="en" dirty="0" smtClean="0"/>
              <a:t> </a:t>
            </a:r>
            <a:r>
              <a:rPr lang="en-US" dirty="0" smtClean="0"/>
              <a:t>3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r>
              <a:rPr lang="en" dirty="0" smtClean="0"/>
              <a:t>: </a:t>
            </a:r>
            <a:r>
              <a:rPr lang="en" dirty="0"/>
              <a:t>Buttons</a:t>
            </a:r>
          </a:p>
        </p:txBody>
      </p:sp>
      <p:sp>
        <p:nvSpPr>
          <p:cNvPr id="396" name="Shape 396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Objective: the students will be able to create at least 2 buttons in order to be able to navigate through a sequence of at least 2 screens:</a:t>
            </a:r>
          </a:p>
          <a:p>
            <a:pPr>
              <a:buNone/>
            </a:pPr>
            <a:r>
              <a:rPr lang="en" dirty="0"/>
              <a:t>Direct Instruction: the “Rabbit Racer” challenge</a:t>
            </a:r>
          </a:p>
          <a:p>
            <a:pPr>
              <a:buNone/>
            </a:pPr>
            <a:r>
              <a:rPr lang="en" dirty="0"/>
              <a:t>Guided Practice: button and draw function templates</a:t>
            </a:r>
          </a:p>
          <a:p>
            <a:pPr>
              <a:buNone/>
            </a:pPr>
            <a:r>
              <a:rPr lang="en" dirty="0"/>
              <a:t>Independent Practice: finish coding the “Rabbit Racer” </a:t>
            </a:r>
            <a:r>
              <a:rPr lang="en" dirty="0" smtClean="0"/>
              <a:t>challenge</a:t>
            </a:r>
            <a:r>
              <a:rPr lang="en-US" dirty="0" smtClean="0"/>
              <a:t> (30 classwork points)</a:t>
            </a:r>
            <a:r>
              <a:rPr lang="en" dirty="0" smtClean="0"/>
              <a:t>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71027160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</a:t>
            </a:r>
            <a:r>
              <a:rPr lang="en" dirty="0" smtClean="0"/>
              <a:t>Now: </a:t>
            </a:r>
            <a:r>
              <a:rPr lang="en-US" dirty="0" smtClean="0"/>
              <a:t>March</a:t>
            </a:r>
            <a:r>
              <a:rPr lang="en" dirty="0" smtClean="0"/>
              <a:t> </a:t>
            </a:r>
            <a:r>
              <a:rPr lang="en-US" dirty="0"/>
              <a:t>6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 marL="550926" indent="-514350">
              <a:buAutoNum type="arabicPeriod"/>
            </a:pPr>
            <a:r>
              <a:rPr lang="en" dirty="0" smtClean="0"/>
              <a:t>Log in to Khan Academy and load your Storyteller.</a:t>
            </a:r>
          </a:p>
          <a:p>
            <a:pPr marL="550926" indent="-514350">
              <a:buAutoNum type="arabicPeriod"/>
            </a:pPr>
            <a:r>
              <a:rPr lang="en" dirty="0" smtClean="0"/>
              <a:t>RE-Quiz (20 </a:t>
            </a:r>
            <a:r>
              <a:rPr lang="en" u="sng" dirty="0" smtClean="0"/>
              <a:t>quiz</a:t>
            </a:r>
            <a:r>
              <a:rPr lang="en" dirty="0" smtClean="0"/>
              <a:t> points): 5 min.</a:t>
            </a:r>
          </a:p>
          <a:p>
            <a:pPr marL="852678" lvl="1" indent="-514350">
              <a:buFont typeface="+mj-lt"/>
              <a:buAutoNum type="alphaLcPeriod"/>
            </a:pPr>
            <a:r>
              <a:rPr lang="en" dirty="0" smtClean="0"/>
              <a:t>starting on line #4, create an </a:t>
            </a:r>
            <a:r>
              <a:rPr lang="en" u="sng" dirty="0" smtClean="0"/>
              <a:t>object</a:t>
            </a:r>
            <a:r>
              <a:rPr lang="en" dirty="0" smtClean="0"/>
              <a:t> variable btnFirst.</a:t>
            </a:r>
          </a:p>
          <a:p>
            <a:pPr marL="852678" lvl="1" indent="-514350">
              <a:buFont typeface="+mj-lt"/>
              <a:buAutoNum type="alphaLcPeriod"/>
            </a:pPr>
            <a:r>
              <a:rPr lang="en" dirty="0" smtClean="0"/>
              <a:t>Assign it the following properties and values: x: 200 , y: 200, colorR: </a:t>
            </a:r>
            <a:r>
              <a:rPr lang="en" dirty="0"/>
              <a:t>0</a:t>
            </a:r>
            <a:r>
              <a:rPr lang="en" dirty="0" smtClean="0"/>
              <a:t>, colorG: 0, colorB: 255, text: “First”, width: 62 and height: 50.  There must be a total of 10 lines when complete.</a:t>
            </a:r>
            <a:endParaRPr lang="en" u="sng" dirty="0"/>
          </a:p>
        </p:txBody>
      </p:sp>
    </p:spTree>
    <p:extLst>
      <p:ext uri="{BB962C8B-B14F-4D97-AF65-F5344CB8AC3E}">
        <p14:creationId xmlns:p14="http://schemas.microsoft.com/office/powerpoint/2010/main" val="383535645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March</a:t>
            </a:r>
            <a:r>
              <a:rPr lang="en" dirty="0" smtClean="0"/>
              <a:t> </a:t>
            </a:r>
            <a:r>
              <a:rPr lang="en-US" dirty="0" smtClean="0"/>
              <a:t>4-7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-US" dirty="0" smtClean="0"/>
              <a:t>Load your Storyteller projects for inspection.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81587409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55075" y="5367647"/>
            <a:ext cx="463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-1439694" y="-350196"/>
            <a:ext cx="16002000" cy="10001250"/>
            <a:chOff x="-1439694" y="-350196"/>
            <a:chExt cx="16002000" cy="10001250"/>
          </a:xfrm>
        </p:grpSpPr>
        <p:grpSp>
          <p:nvGrpSpPr>
            <p:cNvPr id="14" name="Group 13"/>
            <p:cNvGrpSpPr/>
            <p:nvPr/>
          </p:nvGrpSpPr>
          <p:grpSpPr>
            <a:xfrm>
              <a:off x="-1439694" y="-350196"/>
              <a:ext cx="16002000" cy="10001250"/>
              <a:chOff x="-1439694" y="-350196"/>
              <a:chExt cx="16002000" cy="10001250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-1439694" y="-350196"/>
                <a:ext cx="16002000" cy="10001250"/>
                <a:chOff x="-1439694" y="-350196"/>
                <a:chExt cx="16002000" cy="10001250"/>
              </a:xfrm>
            </p:grpSpPr>
            <p:pic>
              <p:nvPicPr>
                <p:cNvPr id="2050" name="Picture 2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-1439694" y="-350196"/>
                  <a:ext cx="16002000" cy="10001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4" name="Rectangle 3"/>
                <p:cNvSpPr/>
                <p:nvPr/>
              </p:nvSpPr>
              <p:spPr>
                <a:xfrm>
                  <a:off x="-1439694" y="-350196"/>
                  <a:ext cx="7047118" cy="1000125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</p:grpSp>
          <p:sp>
            <p:nvSpPr>
              <p:cNvPr id="13" name="Rectangle 12"/>
              <p:cNvSpPr/>
              <p:nvPr/>
            </p:nvSpPr>
            <p:spPr>
              <a:xfrm>
                <a:off x="5607424" y="8982635"/>
                <a:ext cx="7664823" cy="66841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5607424" y="-350196"/>
              <a:ext cx="7194176" cy="6863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8139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dirty="0" smtClean="0"/>
              <a:t>March 4-7</a:t>
            </a:r>
            <a:r>
              <a:rPr lang="en" dirty="0" smtClean="0"/>
              <a:t>, 201</a:t>
            </a:r>
            <a:r>
              <a:rPr lang="en-US" dirty="0" smtClean="0"/>
              <a:t>7: Storyteller Project</a:t>
            </a:r>
            <a:endParaRPr lang="en" dirty="0"/>
          </a:p>
        </p:txBody>
      </p:sp>
      <p:sp>
        <p:nvSpPr>
          <p:cNvPr id="402" name="Shape 402"/>
          <p:cNvSpPr txBox="1">
            <a:spLocks noGrp="1"/>
          </p:cNvSpPr>
          <p:nvPr>
            <p:ph type="body" idx="1"/>
          </p:nvPr>
        </p:nvSpPr>
        <p:spPr>
          <a:xfrm>
            <a:off x="629200" y="2101575"/>
            <a:ext cx="10962800" cy="4333091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Take a copy of the storyboard handout.  Using, the “Storyteller” challenge as a template, proceed to map a simple story of your own consisting of at least 6 separate screens.  At a minimum, each screen must have:</a:t>
            </a:r>
          </a:p>
          <a:p>
            <a:pPr marL="609585" indent="-304792"/>
            <a:r>
              <a:rPr lang="en" dirty="0"/>
              <a:t>1 text object</a:t>
            </a:r>
          </a:p>
          <a:p>
            <a:pPr marL="609585" indent="-304792"/>
            <a:r>
              <a:rPr lang="en" dirty="0"/>
              <a:t>1 image object</a:t>
            </a:r>
          </a:p>
          <a:p>
            <a:pPr marL="609585" indent="-304792"/>
            <a:r>
              <a:rPr lang="en-US" dirty="0"/>
              <a:t>2</a:t>
            </a:r>
            <a:r>
              <a:rPr lang="en" dirty="0" smtClean="0"/>
              <a:t> </a:t>
            </a:r>
            <a:r>
              <a:rPr lang="en-US" dirty="0" smtClean="0"/>
              <a:t>button</a:t>
            </a:r>
            <a:r>
              <a:rPr lang="en" dirty="0" smtClean="0"/>
              <a:t> object</a:t>
            </a:r>
            <a:r>
              <a:rPr lang="en-US" dirty="0" smtClean="0"/>
              <a:t>s </a:t>
            </a:r>
            <a:r>
              <a:rPr lang="en" dirty="0" smtClean="0"/>
              <a:t>allowing </a:t>
            </a:r>
            <a:r>
              <a:rPr lang="en" dirty="0"/>
              <a:t>the user to navigate to the next or previous screen</a:t>
            </a:r>
          </a:p>
          <a:p>
            <a:pPr>
              <a:buNone/>
            </a:pPr>
            <a:r>
              <a:rPr lang="en" b="1" dirty="0"/>
              <a:t>This project is due </a:t>
            </a:r>
            <a:r>
              <a:rPr lang="en-US" b="1" dirty="0"/>
              <a:t>T</a:t>
            </a:r>
            <a:r>
              <a:rPr lang="en-US" b="1" dirty="0" smtClean="0"/>
              <a:t>uesday</a:t>
            </a:r>
            <a:r>
              <a:rPr lang="en" b="1" dirty="0" smtClean="0"/>
              <a:t>, </a:t>
            </a:r>
            <a:r>
              <a:rPr lang="en-US" b="1" dirty="0" smtClean="0"/>
              <a:t>March 7</a:t>
            </a:r>
            <a:r>
              <a:rPr lang="en" b="1" dirty="0" smtClean="0"/>
              <a:t> </a:t>
            </a:r>
            <a:r>
              <a:rPr lang="en" b="1" dirty="0"/>
              <a:t>(60 project points).</a:t>
            </a:r>
          </a:p>
        </p:txBody>
      </p:sp>
    </p:spTree>
    <p:extLst>
      <p:ext uri="{BB962C8B-B14F-4D97-AF65-F5344CB8AC3E}">
        <p14:creationId xmlns:p14="http://schemas.microsoft.com/office/powerpoint/2010/main" val="162067334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March</a:t>
            </a:r>
            <a:r>
              <a:rPr lang="en" dirty="0" smtClean="0"/>
              <a:t> </a:t>
            </a:r>
            <a:r>
              <a:rPr lang="en-US" dirty="0"/>
              <a:t>8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-US" dirty="0" smtClean="0"/>
              <a:t>Load your Storyteller projects for final inspection (30 classwork points).  The assignment must contain:</a:t>
            </a:r>
          </a:p>
          <a:p>
            <a:pPr lvl="1"/>
            <a:r>
              <a:rPr lang="en-US" dirty="0" smtClean="0"/>
              <a:t>1 title slide</a:t>
            </a:r>
          </a:p>
          <a:p>
            <a:pPr lvl="1"/>
            <a:r>
              <a:rPr lang="en-US" dirty="0" smtClean="0"/>
              <a:t>5 slides with 1 graphic and 1 line of text</a:t>
            </a:r>
          </a:p>
          <a:p>
            <a:pPr lvl="1"/>
            <a:r>
              <a:rPr lang="en-US" dirty="0" smtClean="0"/>
              <a:t>Scene changes only when back and Next buttons are clicked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39987733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March 8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354" name="Shape 354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-US" dirty="0" smtClean="0"/>
              <a:t>We will begin the unit project today.  Please do the following: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Form a group of 3.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Read the project selection packet in your small groups.  Each group will be responsible for completing 1 project.</a:t>
            </a:r>
          </a:p>
          <a:p>
            <a:pPr marL="550926" indent="-514350">
              <a:buFont typeface="+mj-lt"/>
              <a:buAutoNum type="arabicPeriod"/>
            </a:pPr>
            <a:r>
              <a:rPr lang="en-US" u="sng" dirty="0"/>
              <a:t>A</a:t>
            </a:r>
            <a:r>
              <a:rPr lang="en-US" u="sng" dirty="0" smtClean="0"/>
              <a:t>s a group</a:t>
            </a:r>
            <a:r>
              <a:rPr lang="en-US" dirty="0" smtClean="0"/>
              <a:t>, mark your 1</a:t>
            </a:r>
            <a:r>
              <a:rPr lang="en-US" baseline="30000" dirty="0" smtClean="0"/>
              <a:t>st</a:t>
            </a:r>
            <a:r>
              <a:rPr lang="en-US" dirty="0" smtClean="0"/>
              <a:t>,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choices on the attached choice board along with the names of each group member and turn in the choice board (10 project points).</a:t>
            </a:r>
            <a:endParaRPr lang="en" u="sng" dirty="0"/>
          </a:p>
        </p:txBody>
      </p:sp>
    </p:spTree>
    <p:extLst>
      <p:ext uri="{BB962C8B-B14F-4D97-AF65-F5344CB8AC3E}">
        <p14:creationId xmlns:p14="http://schemas.microsoft.com/office/powerpoint/2010/main" val="207904515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dirty="0" smtClean="0"/>
              <a:t>March 8 and 9</a:t>
            </a:r>
            <a:r>
              <a:rPr lang="en" dirty="0" smtClean="0"/>
              <a:t>, 201</a:t>
            </a:r>
            <a:r>
              <a:rPr lang="en-US" dirty="0" smtClean="0"/>
              <a:t>7</a:t>
            </a:r>
            <a:r>
              <a:rPr lang="en" dirty="0" smtClean="0"/>
              <a:t>: </a:t>
            </a:r>
            <a:r>
              <a:rPr lang="en" dirty="0"/>
              <a:t>Narratives and IDE</a:t>
            </a:r>
          </a:p>
        </p:txBody>
      </p:sp>
      <p:sp>
        <p:nvSpPr>
          <p:cNvPr id="360" name="Shape 360"/>
          <p:cNvSpPr txBox="1">
            <a:spLocks noGrp="1"/>
          </p:cNvSpPr>
          <p:nvPr>
            <p:ph type="body" idx="1"/>
          </p:nvPr>
        </p:nvSpPr>
        <p:spPr>
          <a:xfrm>
            <a:off x="251133" y="1935912"/>
            <a:ext cx="11727200" cy="4756435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 smtClean="0"/>
              <a:t>Objectives:</a:t>
            </a:r>
            <a:r>
              <a:rPr lang="en-US" dirty="0" smtClean="0"/>
              <a:t> t</a:t>
            </a:r>
            <a:r>
              <a:rPr lang="en" dirty="0" smtClean="0"/>
              <a:t>he </a:t>
            </a:r>
            <a:r>
              <a:rPr lang="en" dirty="0"/>
              <a:t>students will be able to write a project narrative in order to be able to define and describe project work performed by student for each day.</a:t>
            </a:r>
          </a:p>
          <a:p>
            <a:pPr>
              <a:buNone/>
            </a:pPr>
            <a:r>
              <a:rPr lang="en" dirty="0" smtClean="0"/>
              <a:t>Direct </a:t>
            </a:r>
            <a:r>
              <a:rPr lang="en" dirty="0"/>
              <a:t>Instruction</a:t>
            </a:r>
            <a:r>
              <a:rPr lang="en" dirty="0" smtClean="0"/>
              <a:t>:</a:t>
            </a:r>
            <a:r>
              <a:rPr lang="en-US" dirty="0" smtClean="0"/>
              <a:t> </a:t>
            </a:r>
            <a:endParaRPr lang="en-US" dirty="0"/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Proposals (due March 8, 20 project points)</a:t>
            </a:r>
            <a:endParaRPr lang="en-US" dirty="0"/>
          </a:p>
          <a:p>
            <a:pPr marL="852678" lvl="1" indent="-514350">
              <a:buFont typeface="+mj-lt"/>
              <a:buAutoNum type="alphaLcPeriod"/>
            </a:pPr>
            <a:r>
              <a:rPr lang="en-US" dirty="0" smtClean="0"/>
              <a:t>Choice board selection</a:t>
            </a:r>
          </a:p>
          <a:p>
            <a:pPr marL="852678" lvl="1" indent="-514350">
              <a:buFont typeface="+mj-lt"/>
              <a:buAutoNum type="alphaLcPeriod"/>
            </a:pPr>
            <a:r>
              <a:rPr lang="en-US" dirty="0" smtClean="0"/>
              <a:t>Hand-drawn sketch of interface</a:t>
            </a:r>
          </a:p>
          <a:p>
            <a:pPr marL="852678" lvl="1" indent="-514350">
              <a:buFont typeface="+mj-lt"/>
              <a:buAutoNum type="alphaLcPeriod"/>
            </a:pPr>
            <a:r>
              <a:rPr lang="en-US" dirty="0" smtClean="0"/>
              <a:t>Requirements list (see Magic 8-Ball)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Narratives (due March 15, 20 project points)</a:t>
            </a:r>
          </a:p>
          <a:p>
            <a:pPr marL="550926" indent="-514350">
              <a:buFont typeface="+mj-lt"/>
              <a:buAutoNum type="arabicPeriod"/>
            </a:pPr>
            <a:r>
              <a:rPr lang="en-US" smtClean="0"/>
              <a:t>Project Drafts (due March 15, 50 project points)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493659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March</a:t>
            </a:r>
            <a:r>
              <a:rPr lang="en" dirty="0" smtClean="0"/>
              <a:t> </a:t>
            </a:r>
            <a:r>
              <a:rPr lang="en-US" dirty="0"/>
              <a:t>9</a:t>
            </a:r>
            <a:r>
              <a:rPr lang="en" dirty="0" smtClean="0"/>
              <a:t>-15</a:t>
            </a:r>
            <a:r>
              <a:rPr lang="en" dirty="0"/>
              <a:t>, </a:t>
            </a:r>
            <a:r>
              <a:rPr lang="en" dirty="0" smtClean="0"/>
              <a:t>201</a:t>
            </a:r>
            <a:r>
              <a:rPr lang="en-US" dirty="0" smtClean="0"/>
              <a:t>7</a:t>
            </a:r>
            <a:endParaRPr lang="en" dirty="0"/>
          </a:p>
        </p:txBody>
      </p:sp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/>
              <a:t>Take out your project narrative spreadsheets for inspection.</a:t>
            </a:r>
          </a:p>
          <a:p>
            <a:pPr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7093554"/>
      </p:ext>
    </p:extLst>
  </p:cSld>
  <p:clrMapOvr>
    <a:masterClrMapping/>
  </p:clrMapOvr>
  <p:transition spd="slow">
    <p:cut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</p:spPr>
        <p:txBody>
          <a:bodyPr vert="horz" lIns="121900" tIns="121900" rIns="121900" bIns="121900" anchor="b" anchorCtr="0">
            <a:noAutofit/>
          </a:bodyPr>
          <a:lstStyle/>
          <a:p>
            <a:r>
              <a:rPr lang="en-US" smtClean="0"/>
              <a:t>March 9</a:t>
            </a:r>
            <a:r>
              <a:rPr lang="en" smtClean="0"/>
              <a:t>-15</a:t>
            </a:r>
            <a:r>
              <a:rPr lang="en" dirty="0"/>
              <a:t>, </a:t>
            </a:r>
            <a:r>
              <a:rPr lang="en" dirty="0" smtClean="0"/>
              <a:t>201</a:t>
            </a:r>
            <a:r>
              <a:rPr lang="en-US" dirty="0" smtClean="0"/>
              <a:t>7</a:t>
            </a:r>
            <a:r>
              <a:rPr lang="en" dirty="0" smtClean="0"/>
              <a:t>: </a:t>
            </a:r>
            <a:r>
              <a:rPr lang="en" dirty="0"/>
              <a:t>Quarterly Coding Project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982800"/>
          </a:xfrm>
          <a:prstGeom prst="rect">
            <a:avLst/>
          </a:prstGeom>
        </p:spPr>
        <p:txBody>
          <a:bodyPr vert="horz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Objectives:</a:t>
            </a:r>
          </a:p>
          <a:p>
            <a:pPr marL="1219170" indent="-304792">
              <a:buAutoNum type="arabicPeriod"/>
            </a:pPr>
            <a:r>
              <a:rPr lang="en" dirty="0"/>
              <a:t>The students will be able to develop a short JavaScript (500 lines max.) in order to produce a video game, educational application or digital </a:t>
            </a:r>
            <a:r>
              <a:rPr lang="en" dirty="0" smtClean="0"/>
              <a:t>artwork</a:t>
            </a:r>
            <a:r>
              <a:rPr lang="en-US" smtClean="0"/>
              <a:t> (first draft due March 15, 50 project points)</a:t>
            </a:r>
            <a:r>
              <a:rPr lang="en" smtClean="0"/>
              <a:t>.</a:t>
            </a:r>
            <a:endParaRPr lang="en"/>
          </a:p>
          <a:p>
            <a:pPr marL="1219170" indent="-304792">
              <a:buAutoNum type="arabicPeriod"/>
            </a:pPr>
            <a:r>
              <a:rPr lang="en" dirty="0"/>
              <a:t>The students will be able to work and communicate effectively in small groups of either 2 or 3 people.</a:t>
            </a:r>
          </a:p>
          <a:p>
            <a:pPr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93476074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 Tuesday: create at least 3 ellipses of differing sizes and colors in a blank web page using no more than 20 lines of code.</a:t>
            </a:r>
          </a:p>
          <a:p>
            <a:r>
              <a:rPr lang="en-US" dirty="0" smtClean="0"/>
              <a:t>By Thursday: create at least 5 shapes of varying sizes and colors consisting </a:t>
            </a:r>
            <a:r>
              <a:rPr lang="en-US" smtClean="0"/>
              <a:t>of ellipses and rectangles.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81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r>
              <a:rPr lang="en" dirty="0"/>
              <a:t>Do Now: </a:t>
            </a:r>
            <a:r>
              <a:rPr lang="en-US" dirty="0" smtClean="0"/>
              <a:t>December </a:t>
            </a:r>
            <a:r>
              <a:rPr lang="en-US" dirty="0"/>
              <a:t>5</a:t>
            </a:r>
            <a:r>
              <a:rPr lang="en" dirty="0" smtClean="0"/>
              <a:t>, </a:t>
            </a:r>
            <a:r>
              <a:rPr lang="en" dirty="0"/>
              <a:t>2016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en-US" dirty="0" smtClean="0"/>
              <a:t>Log in to your Khan Academy Accounts and navigate to the following: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Under “Subjects”, click “Computer Programming”.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Click “Intro. To JS: Drawing and Animation”.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Under the section “Coloring”, click on “Challenge: Sunny snowy day” and complete the challenge.  There are 4 steps (20 </a:t>
            </a:r>
            <a:r>
              <a:rPr lang="en-US" u="sng" dirty="0" smtClean="0"/>
              <a:t>quiz</a:t>
            </a:r>
            <a:r>
              <a:rPr lang="en-US" dirty="0" smtClean="0"/>
              <a:t> points).</a:t>
            </a:r>
          </a:p>
          <a:p>
            <a:pPr marL="457200" indent="-457200">
              <a:buFont typeface="+mj-lt"/>
              <a:buAutoNum type="arabicPeriod"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82018318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6396</TotalTime>
  <Words>4025</Words>
  <Application>Microsoft Macintosh PowerPoint</Application>
  <PresentationFormat>Widescreen</PresentationFormat>
  <Paragraphs>368</Paragraphs>
  <Slides>75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1" baseType="lpstr">
      <vt:lpstr>Calibri</vt:lpstr>
      <vt:lpstr>Franklin Gothic Book</vt:lpstr>
      <vt:lpstr>Roboto</vt:lpstr>
      <vt:lpstr>Wingdings 2</vt:lpstr>
      <vt:lpstr>Arial</vt:lpstr>
      <vt:lpstr>Technic</vt:lpstr>
      <vt:lpstr>Programming in Java</vt:lpstr>
      <vt:lpstr>Do Now: November 28, 2016</vt:lpstr>
      <vt:lpstr>Do Now: November 29, 2016</vt:lpstr>
      <vt:lpstr>Do Now: November 30-December 2, 2016</vt:lpstr>
      <vt:lpstr>November 28-December 2, 2006: Snowmen</vt:lpstr>
      <vt:lpstr>November 28-December 2, 2006: Snowmen</vt:lpstr>
      <vt:lpstr>PowerPoint Presentation</vt:lpstr>
      <vt:lpstr>Homework</vt:lpstr>
      <vt:lpstr>Do Now: December 5, 2016</vt:lpstr>
      <vt:lpstr>Do Now: December 6-7, 2016</vt:lpstr>
      <vt:lpstr>December 5-7, 2016: Wild Animals</vt:lpstr>
      <vt:lpstr>Do Now: December 8, 2016</vt:lpstr>
      <vt:lpstr>Do Now: December 9, 2016</vt:lpstr>
      <vt:lpstr>December 8 &amp; 9, 2016: Variables</vt:lpstr>
      <vt:lpstr>Do Now: December 12, 2016</vt:lpstr>
      <vt:lpstr>Do Now: December 13, 2016</vt:lpstr>
      <vt:lpstr>December 12, 2016: Basic Animation</vt:lpstr>
      <vt:lpstr>Do Now: December 14, 2016</vt:lpstr>
      <vt:lpstr>December 13, 2016: Basic Animation Mods.</vt:lpstr>
      <vt:lpstr>December 14-20: Shooting Star Project</vt:lpstr>
      <vt:lpstr>Do Now: December 21, 2016</vt:lpstr>
      <vt:lpstr>December 21-22, 2016: Mouse Interactivity </vt:lpstr>
      <vt:lpstr>Do Now: January 4, 2017</vt:lpstr>
      <vt:lpstr>Do Now: January 5, 2017</vt:lpstr>
      <vt:lpstr>Do Now: January 6, 2017</vt:lpstr>
      <vt:lpstr>January 4-6, 2016: Text Processing</vt:lpstr>
      <vt:lpstr>January 4-6, 2017: Text Processing</vt:lpstr>
      <vt:lpstr>Do Now: January 9-18, 2017</vt:lpstr>
      <vt:lpstr>January 9-18, 2017: Make-up Work</vt:lpstr>
      <vt:lpstr>Do Now: January 19, 2017</vt:lpstr>
      <vt:lpstr>January 19 &amp; 20, 2017: Functions</vt:lpstr>
      <vt:lpstr>Do Now: January 20, 2017</vt:lpstr>
      <vt:lpstr>Do Now: January 23, 2017</vt:lpstr>
      <vt:lpstr>January 20-23, 2017: Return Values</vt:lpstr>
      <vt:lpstr>Do Now: January 24, 2017</vt:lpstr>
      <vt:lpstr>Do Now: January 25, 2017</vt:lpstr>
      <vt:lpstr>January 24 &amp; 25, 2017: Return Values</vt:lpstr>
      <vt:lpstr>Do Now: January 26, 2017</vt:lpstr>
      <vt:lpstr>January 26, 2017: “If” Statements</vt:lpstr>
      <vt:lpstr>Do Now: January 27, 2017</vt:lpstr>
      <vt:lpstr>January 27, 2017: “If” Statements</vt:lpstr>
      <vt:lpstr>Do Now: January 30, 2017</vt:lpstr>
      <vt:lpstr>January 30-Feb. 6: Magic 8-ball Game</vt:lpstr>
      <vt:lpstr>January 30-Feb. 6: Magic 8-ball Game</vt:lpstr>
      <vt:lpstr>Do Now: February 6, 2017</vt:lpstr>
      <vt:lpstr>February 6, 2017: “If-Then-Else”</vt:lpstr>
      <vt:lpstr>Do Now: February 7-8, 2017</vt:lpstr>
      <vt:lpstr>February 7 and 8, 2017: Project Showcase</vt:lpstr>
      <vt:lpstr>Do Now: February 9 (10), 2016</vt:lpstr>
      <vt:lpstr>February 9 (10), 2017: Looping Structures</vt:lpstr>
      <vt:lpstr>February 10-15, 2017: Do-While Loops</vt:lpstr>
      <vt:lpstr>Do Now: February 16, 2017</vt:lpstr>
      <vt:lpstr>Do Now: February 17, 2017</vt:lpstr>
      <vt:lpstr>February 16 &amp; 17, 2017: Arrays</vt:lpstr>
      <vt:lpstr>Do Now: February 21, 2017</vt:lpstr>
      <vt:lpstr>Do Now: February 22-23, 2017</vt:lpstr>
      <vt:lpstr>February 21-23, 2017: Arrays</vt:lpstr>
      <vt:lpstr>Do Now: February 24, 2017</vt:lpstr>
      <vt:lpstr>Do Now: February 27-28, 2017</vt:lpstr>
      <vt:lpstr>February 24-27, 2017: Objects</vt:lpstr>
      <vt:lpstr>Do Now: February 28, 2017</vt:lpstr>
      <vt:lpstr>February 28, 2017: Objects</vt:lpstr>
      <vt:lpstr>Do Now: March 1, 2017</vt:lpstr>
      <vt:lpstr>Do Now: March 2, 2017</vt:lpstr>
      <vt:lpstr>March 1-2, 2017: Scene Management</vt:lpstr>
      <vt:lpstr>Do Now: March 3, 2017</vt:lpstr>
      <vt:lpstr>March 3, 2017: Buttons</vt:lpstr>
      <vt:lpstr>Do Now: March 6, 2017</vt:lpstr>
      <vt:lpstr>Do Now: March 4-7, 2017</vt:lpstr>
      <vt:lpstr>March 4-7, 2017: Storyteller Project</vt:lpstr>
      <vt:lpstr>Do Now: March 8, 2017</vt:lpstr>
      <vt:lpstr>Do Now: March 8, 2017</vt:lpstr>
      <vt:lpstr>March 8 and 9, 2017: Narratives and IDE</vt:lpstr>
      <vt:lpstr>Do Now: March 9-15, 2017</vt:lpstr>
      <vt:lpstr>March 9-15, 2017: Quarterly Coding Project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Java</dc:title>
  <dc:creator>Microsoft Office User</dc:creator>
  <cp:lastModifiedBy>Microsoft Office User</cp:lastModifiedBy>
  <cp:revision>117</cp:revision>
  <cp:lastPrinted>2017-01-09T16:47:24Z</cp:lastPrinted>
  <dcterms:created xsi:type="dcterms:W3CDTF">2016-11-20T14:50:31Z</dcterms:created>
  <dcterms:modified xsi:type="dcterms:W3CDTF">2017-08-01T16:18:44Z</dcterms:modified>
</cp:coreProperties>
</file>